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08" r:id="rId3"/>
    <p:sldId id="309" r:id="rId4"/>
    <p:sldId id="312" r:id="rId5"/>
    <p:sldId id="307" r:id="rId6"/>
    <p:sldId id="291" r:id="rId7"/>
    <p:sldId id="292" r:id="rId8"/>
    <p:sldId id="293" r:id="rId9"/>
    <p:sldId id="294" r:id="rId10"/>
    <p:sldId id="295" r:id="rId11"/>
    <p:sldId id="296" r:id="rId12"/>
    <p:sldId id="297" r:id="rId13"/>
    <p:sldId id="325" r:id="rId14"/>
    <p:sldId id="326" r:id="rId15"/>
    <p:sldId id="327" r:id="rId16"/>
    <p:sldId id="328" r:id="rId17"/>
    <p:sldId id="320" r:id="rId18"/>
    <p:sldId id="321" r:id="rId19"/>
    <p:sldId id="322" r:id="rId20"/>
    <p:sldId id="323" r:id="rId21"/>
    <p:sldId id="324" r:id="rId22"/>
    <p:sldId id="31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4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367A98-FC56-4AF3-993B-AE0EAD6A7190}" type="datetimeFigureOut">
              <a:rPr lang="en-US" smtClean="0"/>
              <a:pPr/>
              <a:t>15/10/2020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F06201-8D96-4247-B4F4-49F8A6F3F80D}" type="slidenum">
              <a:rPr lang="en-US" smtClean="0"/>
              <a:pPr/>
              <a:t>‹#›</a:t>
            </a:fld>
            <a:endParaRPr lang="en-US"/>
          </a:p>
        </p:txBody>
      </p:sp>
    </p:spTree>
    <p:extLst>
      <p:ext uri="{BB962C8B-B14F-4D97-AF65-F5344CB8AC3E}">
        <p14:creationId xmlns:p14="http://schemas.microsoft.com/office/powerpoint/2010/main" val="1772012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DDC70-7760-41E6-9947-03332CFEAB86}" type="datetimeFigureOut">
              <a:rPr lang="en-US" smtClean="0"/>
              <a:t>15/10/2020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3057-2E0B-41A6-A507-45A7D349E32E}" type="slidenum">
              <a:rPr lang="en-US" smtClean="0"/>
              <a:t>‹#›</a:t>
            </a:fld>
            <a:endParaRPr lang="en-US"/>
          </a:p>
        </p:txBody>
      </p:sp>
    </p:spTree>
    <p:extLst>
      <p:ext uri="{BB962C8B-B14F-4D97-AF65-F5344CB8AC3E}">
        <p14:creationId xmlns:p14="http://schemas.microsoft.com/office/powerpoint/2010/main" val="278769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A514-97C1-498D-B8CE-0B5D1E9DC951}" type="slidenum">
              <a:rPr lang="en-US" smtClean="0"/>
              <a:pPr/>
              <a:t>‹#›</a:t>
            </a:fld>
            <a:endParaRPr lang="en-US"/>
          </a:p>
        </p:txBody>
      </p:sp>
      <p:pic>
        <p:nvPicPr>
          <p:cNvPr id="7" name="Picture 2"/>
          <p:cNvPicPr>
            <a:picLocks noChangeAspect="1" noChangeArrowheads="1"/>
          </p:cNvPicPr>
          <p:nvPr userDrawn="1"/>
        </p:nvPicPr>
        <p:blipFill>
          <a:blip r:embed="rId2"/>
          <a:srcRect/>
          <a:stretch>
            <a:fillRect/>
          </a:stretch>
        </p:blipFill>
        <p:spPr bwMode="auto">
          <a:xfrm>
            <a:off x="-13648" y="6096000"/>
            <a:ext cx="9144000" cy="761999"/>
          </a:xfrm>
          <a:prstGeom prst="rect">
            <a:avLst/>
          </a:prstGeom>
          <a:noFill/>
          <a:ln w="9525">
            <a:noFill/>
            <a:miter lim="800000"/>
            <a:headEnd/>
            <a:tailEnd/>
          </a:ln>
          <a:effectLst/>
        </p:spPr>
      </p:pic>
      <p:pic>
        <p:nvPicPr>
          <p:cNvPr id="8" name="Picture 7" descr="Logo_HMU.jpg"/>
          <p:cNvPicPr>
            <a:picLocks noChangeAspect="1"/>
          </p:cNvPicPr>
          <p:nvPr userDrawn="1"/>
        </p:nvPicPr>
        <p:blipFill>
          <a:blip r:embed="rId3" cstate="print"/>
          <a:stretch>
            <a:fillRect/>
          </a:stretch>
        </p:blipFill>
        <p:spPr>
          <a:xfrm>
            <a:off x="152400" y="228599"/>
            <a:ext cx="990600" cy="1215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lvl1pPr marL="0" indent="0" algn="l">
              <a:defRPr sz="4000" b="1">
                <a:solidFill>
                  <a:srgbClr val="C00000"/>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30000"/>
              </a:lnSpc>
              <a:defRPr sz="2800">
                <a:solidFill>
                  <a:srgbClr val="002060"/>
                </a:solidFill>
                <a:latin typeface="Tahoma" pitchFamily="34" charset="0"/>
                <a:ea typeface="Tahoma" pitchFamily="34" charset="0"/>
                <a:cs typeface="Tahoma" pitchFamily="34" charset="0"/>
              </a:defRPr>
            </a:lvl1pPr>
            <a:lvl2pPr>
              <a:lnSpc>
                <a:spcPct val="130000"/>
              </a:lnSpc>
              <a:defRPr sz="2400">
                <a:solidFill>
                  <a:srgbClr val="002060"/>
                </a:solidFill>
                <a:latin typeface="Tahoma" pitchFamily="34" charset="0"/>
                <a:ea typeface="Tahoma" pitchFamily="34" charset="0"/>
                <a:cs typeface="Tahoma" pitchFamily="34" charset="0"/>
              </a:defRPr>
            </a:lvl2pPr>
            <a:lvl3pPr>
              <a:lnSpc>
                <a:spcPct val="130000"/>
              </a:lnSpc>
              <a:defRPr sz="2000">
                <a:solidFill>
                  <a:srgbClr val="002060"/>
                </a:solidFill>
                <a:latin typeface="Tahoma" pitchFamily="34" charset="0"/>
                <a:ea typeface="Tahoma" pitchFamily="34" charset="0"/>
                <a:cs typeface="Tahoma" pitchFamily="34" charset="0"/>
              </a:defRPr>
            </a:lvl3pPr>
            <a:lvl4pPr>
              <a:lnSpc>
                <a:spcPct val="150000"/>
              </a:lnSpc>
              <a:defRPr>
                <a:latin typeface="Tahoma" pitchFamily="34" charset="0"/>
                <a:ea typeface="Tahoma" pitchFamily="34" charset="0"/>
                <a:cs typeface="Tahoma" pitchFamily="34" charset="0"/>
              </a:defRPr>
            </a:lvl4pPr>
            <a:lvl5pPr>
              <a:lnSpc>
                <a:spcPct val="150000"/>
              </a:lnSpc>
              <a:defRPr>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A514-97C1-498D-B8CE-0B5D1E9DC951}" type="slidenum">
              <a:rPr lang="en-US" smtClean="0"/>
              <a:pPr/>
              <a:t>‹#›</a:t>
            </a:fld>
            <a:endParaRPr lang="en-US"/>
          </a:p>
        </p:txBody>
      </p:sp>
      <p:pic>
        <p:nvPicPr>
          <p:cNvPr id="7" name="Picture 6" descr="Logo_HMU.jpg"/>
          <p:cNvPicPr>
            <a:picLocks noChangeAspect="1"/>
          </p:cNvPicPr>
          <p:nvPr userDrawn="1"/>
        </p:nvPicPr>
        <p:blipFill>
          <a:blip r:embed="rId2" cstate="print"/>
          <a:stretch>
            <a:fillRect/>
          </a:stretch>
        </p:blipFill>
        <p:spPr>
          <a:xfrm>
            <a:off x="129648" y="304800"/>
            <a:ext cx="844286" cy="1035570"/>
          </a:xfrm>
          <a:prstGeom prst="rect">
            <a:avLst/>
          </a:prstGeom>
        </p:spPr>
      </p:pic>
      <p:pic>
        <p:nvPicPr>
          <p:cNvPr id="8" name="Picture 2"/>
          <p:cNvPicPr>
            <a:picLocks noChangeAspect="1" noChangeArrowheads="1"/>
          </p:cNvPicPr>
          <p:nvPr userDrawn="1"/>
        </p:nvPicPr>
        <p:blipFill>
          <a:blip r:embed="rId3"/>
          <a:srcRect/>
          <a:stretch>
            <a:fillRect/>
          </a:stretch>
        </p:blipFill>
        <p:spPr bwMode="auto">
          <a:xfrm>
            <a:off x="-29980" y="6248400"/>
            <a:ext cx="9173980" cy="6096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8C01-76D9-4EE1-87A3-B416663C2BA6}" type="datetimeFigureOut">
              <a:rPr lang="en-US" smtClean="0"/>
              <a:pPr/>
              <a:t>15/10/2020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3A514-97C1-498D-B8CE-0B5D1E9DC9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78C01-76D9-4EE1-87A3-B416663C2BA6}" type="datetimeFigureOut">
              <a:rPr lang="en-US" smtClean="0"/>
              <a:pPr/>
              <a:t>15/10/2020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A514-97C1-498D-B8CE-0B5D1E9DC9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060575"/>
          </a:xfrm>
        </p:spPr>
        <p:txBody>
          <a:bodyPr>
            <a:normAutofit/>
          </a:bodyPr>
          <a:lstStyle/>
          <a:p>
            <a:pPr>
              <a:lnSpc>
                <a:spcPct val="150000"/>
              </a:lnSpc>
            </a:pPr>
            <a:r>
              <a:rPr lang="en-US" sz="2800" b="1" dirty="0">
                <a:solidFill>
                  <a:srgbClr val="C00000"/>
                </a:solidFill>
              </a:rPr>
              <a:t>QUY CHẾ ĐÀO TẠO </a:t>
            </a:r>
            <a:r>
              <a:rPr lang="en-US" sz="2800" b="1" dirty="0" smtClean="0">
                <a:solidFill>
                  <a:srgbClr val="C00000"/>
                </a:solidFill>
              </a:rPr>
              <a:t>VÀ MỘT SỐ LƯU Ý </a:t>
            </a:r>
            <a:br>
              <a:rPr lang="en-US" sz="2800" b="1" dirty="0" smtClean="0">
                <a:solidFill>
                  <a:srgbClr val="C00000"/>
                </a:solidFill>
              </a:rPr>
            </a:br>
            <a:r>
              <a:rPr lang="en-US" sz="2800" b="1" dirty="0" smtClean="0">
                <a:solidFill>
                  <a:srgbClr val="C00000"/>
                </a:solidFill>
              </a:rPr>
              <a:t>KHI HỌC TẠI </a:t>
            </a:r>
            <a:r>
              <a:rPr lang="en-US" sz="2800" b="1" dirty="0">
                <a:solidFill>
                  <a:srgbClr val="C00000"/>
                </a:solidFill>
              </a:rPr>
              <a:t>TRƯỜNG ĐẠI HỌC Y HÀ NỘI</a:t>
            </a:r>
          </a:p>
        </p:txBody>
      </p:sp>
      <p:sp>
        <p:nvSpPr>
          <p:cNvPr id="3" name="Subtitle 2"/>
          <p:cNvSpPr>
            <a:spLocks noGrp="1"/>
          </p:cNvSpPr>
          <p:nvPr>
            <p:ph type="subTitle" idx="1"/>
          </p:nvPr>
        </p:nvSpPr>
        <p:spPr>
          <a:xfrm>
            <a:off x="1371600" y="5433168"/>
            <a:ext cx="6400800" cy="1066800"/>
          </a:xfrm>
        </p:spPr>
        <p:txBody>
          <a:bodyPr/>
          <a:lstStyle/>
          <a:p>
            <a:r>
              <a:rPr lang="en-US" dirty="0" err="1" smtClean="0">
                <a:solidFill>
                  <a:schemeClr val="accent6">
                    <a:lumMod val="50000"/>
                  </a:schemeClr>
                </a:solidFill>
              </a:rPr>
              <a:t>Phòng</a:t>
            </a:r>
            <a:r>
              <a:rPr lang="en-US" dirty="0" smtClean="0">
                <a:solidFill>
                  <a:schemeClr val="accent6">
                    <a:lumMod val="50000"/>
                  </a:schemeClr>
                </a:solidFill>
              </a:rPr>
              <a:t> </a:t>
            </a:r>
            <a:r>
              <a:rPr lang="en-US" dirty="0" err="1" smtClean="0">
                <a:solidFill>
                  <a:schemeClr val="accent6">
                    <a:lumMod val="50000"/>
                  </a:schemeClr>
                </a:solidFill>
              </a:rPr>
              <a:t>Đào</a:t>
            </a:r>
            <a:r>
              <a:rPr lang="en-US" dirty="0" smtClean="0">
                <a:solidFill>
                  <a:schemeClr val="accent6">
                    <a:lumMod val="50000"/>
                  </a:schemeClr>
                </a:solidFill>
              </a:rPr>
              <a:t> </a:t>
            </a:r>
            <a:r>
              <a:rPr lang="en-US" dirty="0" err="1" smtClean="0">
                <a:solidFill>
                  <a:schemeClr val="accent6">
                    <a:lumMod val="50000"/>
                  </a:schemeClr>
                </a:solidFill>
              </a:rPr>
              <a:t>tạo</a:t>
            </a:r>
            <a:r>
              <a:rPr lang="en-US" dirty="0" smtClean="0">
                <a:solidFill>
                  <a:schemeClr val="accent6">
                    <a:lumMod val="50000"/>
                  </a:schemeClr>
                </a:solidFill>
              </a:rPr>
              <a:t> </a:t>
            </a:r>
            <a:r>
              <a:rPr lang="en-US" dirty="0" err="1" smtClean="0">
                <a:solidFill>
                  <a:schemeClr val="accent6">
                    <a:lumMod val="50000"/>
                  </a:schemeClr>
                </a:solidFill>
              </a:rPr>
              <a:t>Sau</a:t>
            </a:r>
            <a:r>
              <a:rPr lang="en-US" dirty="0" smtClean="0">
                <a:solidFill>
                  <a:schemeClr val="accent6">
                    <a:lumMod val="50000"/>
                  </a:schemeClr>
                </a:solidFill>
              </a:rPr>
              <a:t> </a:t>
            </a:r>
            <a:r>
              <a:rPr lang="en-US" dirty="0" err="1" smtClean="0">
                <a:solidFill>
                  <a:schemeClr val="accent6">
                    <a:lumMod val="50000"/>
                  </a:schemeClr>
                </a:solidFill>
              </a:rPr>
              <a:t>đại</a:t>
            </a:r>
            <a:r>
              <a:rPr lang="en-US" dirty="0" smtClean="0">
                <a:solidFill>
                  <a:schemeClr val="accent6">
                    <a:lumMod val="50000"/>
                  </a:schemeClr>
                </a:solidFill>
              </a:rPr>
              <a:t> </a:t>
            </a:r>
            <a:r>
              <a:rPr lang="en-US" dirty="0" err="1" smtClean="0">
                <a:solidFill>
                  <a:schemeClr val="accent6">
                    <a:lumMod val="50000"/>
                  </a:schemeClr>
                </a:solidFill>
              </a:rPr>
              <a:t>học</a:t>
            </a:r>
            <a:endParaRPr lang="en-US" dirty="0">
              <a:solidFill>
                <a:schemeClr val="accent6">
                  <a:lumMod val="50000"/>
                </a:schemeClr>
              </a:solidFill>
            </a:endParaRPr>
          </a:p>
        </p:txBody>
      </p:sp>
      <p:sp>
        <p:nvSpPr>
          <p:cNvPr id="4" name="Title 1"/>
          <p:cNvSpPr txBox="1">
            <a:spLocks/>
          </p:cNvSpPr>
          <p:nvPr/>
        </p:nvSpPr>
        <p:spPr>
          <a:xfrm>
            <a:off x="1219200" y="228601"/>
            <a:ext cx="7772400" cy="1066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002060"/>
                </a:solidFill>
                <a:latin typeface="Tahoma" pitchFamily="34" charset="0"/>
                <a:ea typeface="Tahoma" pitchFamily="34" charset="0"/>
                <a:cs typeface="Tahoma" pitchFamily="34" charset="0"/>
              </a:rPr>
              <a:t>    TRƯỜNG ĐẠI HỌC Y HÀ NỘI</a:t>
            </a:r>
            <a:endParaRPr kumimoji="0" lang="en-US" sz="3200" b="1" i="0" u="none" strike="noStrike" kern="1200" cap="none" spc="0" normalizeH="0" baseline="0" noProof="0" smtClean="0">
              <a:ln>
                <a:noFill/>
              </a:ln>
              <a:solidFill>
                <a:srgbClr val="002060"/>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Tổ chức đào tạo</a:t>
            </a:r>
            <a:endParaRPr lang="en-US"/>
          </a:p>
        </p:txBody>
      </p:sp>
      <p:sp>
        <p:nvSpPr>
          <p:cNvPr id="3" name="Content Placeholder 2"/>
          <p:cNvSpPr>
            <a:spLocks noGrp="1"/>
          </p:cNvSpPr>
          <p:nvPr>
            <p:ph idx="1"/>
          </p:nvPr>
        </p:nvSpPr>
        <p:spPr/>
        <p:txBody>
          <a:bodyPr>
            <a:normAutofit fontScale="77500" lnSpcReduction="20000"/>
          </a:bodyPr>
          <a:lstStyle/>
          <a:p>
            <a:pPr marL="533400" indent="-533400">
              <a:buFont typeface="Arial" charset="0"/>
              <a:buNone/>
            </a:pPr>
            <a:r>
              <a:rPr lang="en-US" b="1" dirty="0" smtClean="0">
                <a:solidFill>
                  <a:srgbClr val="000099"/>
                </a:solidFill>
                <a:latin typeface="Arial" charset="0"/>
              </a:rPr>
              <a:t>1. </a:t>
            </a:r>
            <a:r>
              <a:rPr lang="en-US" b="1" dirty="0" err="1" smtClean="0">
                <a:solidFill>
                  <a:srgbClr val="000099"/>
                </a:solidFill>
                <a:latin typeface="Arial" charset="0"/>
              </a:rPr>
              <a:t>Đánh</a:t>
            </a:r>
            <a:r>
              <a:rPr lang="en-US" b="1" dirty="0" smtClean="0">
                <a:solidFill>
                  <a:srgbClr val="000099"/>
                </a:solidFill>
                <a:latin typeface="Arial" charset="0"/>
              </a:rPr>
              <a:t> </a:t>
            </a:r>
            <a:r>
              <a:rPr lang="en-US" b="1" dirty="0" err="1" smtClean="0">
                <a:solidFill>
                  <a:srgbClr val="000099"/>
                </a:solidFill>
                <a:latin typeface="Arial" charset="0"/>
              </a:rPr>
              <a:t>giá</a:t>
            </a:r>
            <a:r>
              <a:rPr lang="en-US" b="1" dirty="0" smtClean="0">
                <a:solidFill>
                  <a:srgbClr val="000099"/>
                </a:solidFill>
                <a:latin typeface="Arial" charset="0"/>
              </a:rPr>
              <a:t> </a:t>
            </a:r>
            <a:r>
              <a:rPr lang="en-US" b="1" dirty="0" err="1" smtClean="0">
                <a:solidFill>
                  <a:srgbClr val="000099"/>
                </a:solidFill>
                <a:latin typeface="Arial" charset="0"/>
              </a:rPr>
              <a:t>các</a:t>
            </a:r>
            <a:r>
              <a:rPr lang="en-US" b="1" dirty="0" smtClean="0">
                <a:solidFill>
                  <a:srgbClr val="000099"/>
                </a:solidFill>
                <a:latin typeface="Arial" charset="0"/>
              </a:rPr>
              <a:t> </a:t>
            </a:r>
            <a:r>
              <a:rPr lang="en-US" b="1" dirty="0" err="1" smtClean="0">
                <a:solidFill>
                  <a:srgbClr val="000099"/>
                </a:solidFill>
                <a:latin typeface="Arial" charset="0"/>
              </a:rPr>
              <a:t>môn</a:t>
            </a:r>
            <a:r>
              <a:rPr lang="en-US" b="1" dirty="0" smtClean="0">
                <a:solidFill>
                  <a:srgbClr val="000099"/>
                </a:solidFill>
                <a:latin typeface="Arial" charset="0"/>
              </a:rPr>
              <a:t> </a:t>
            </a:r>
            <a:r>
              <a:rPr lang="en-US" b="1" dirty="0" err="1" smtClean="0">
                <a:solidFill>
                  <a:srgbClr val="000099"/>
                </a:solidFill>
                <a:latin typeface="Arial" charset="0"/>
              </a:rPr>
              <a:t>học</a:t>
            </a:r>
            <a:r>
              <a:rPr lang="en-US" b="1" dirty="0" smtClean="0">
                <a:solidFill>
                  <a:srgbClr val="000099"/>
                </a:solidFill>
                <a:latin typeface="Arial" charset="0"/>
              </a:rPr>
              <a:t>/</a:t>
            </a:r>
            <a:r>
              <a:rPr lang="en-US" b="1" dirty="0" err="1" smtClean="0">
                <a:solidFill>
                  <a:srgbClr val="000099"/>
                </a:solidFill>
                <a:latin typeface="Arial" charset="0"/>
              </a:rPr>
              <a:t>học</a:t>
            </a:r>
            <a:r>
              <a:rPr lang="en-US" b="1" dirty="0" smtClean="0">
                <a:solidFill>
                  <a:srgbClr val="000099"/>
                </a:solidFill>
                <a:latin typeface="Arial" charset="0"/>
              </a:rPr>
              <a:t> </a:t>
            </a:r>
            <a:r>
              <a:rPr lang="en-US" b="1" dirty="0" err="1" smtClean="0">
                <a:solidFill>
                  <a:srgbClr val="000099"/>
                </a:solidFill>
                <a:latin typeface="Arial" charset="0"/>
              </a:rPr>
              <a:t>phần</a:t>
            </a:r>
            <a:r>
              <a:rPr lang="en-US" b="1" dirty="0" smtClean="0">
                <a:solidFill>
                  <a:srgbClr val="000099"/>
                </a:solidFill>
                <a:latin typeface="Arial" charset="0"/>
              </a:rPr>
              <a:t>:</a:t>
            </a:r>
          </a:p>
          <a:p>
            <a:pPr marL="463550" indent="-463550" algn="just">
              <a:lnSpc>
                <a:spcPct val="150000"/>
              </a:lnSpc>
              <a:tabLst>
                <a:tab pos="463550" algn="l"/>
              </a:tabLst>
            </a:pPr>
            <a:r>
              <a:rPr lang="en-US" dirty="0" err="1" smtClean="0">
                <a:solidFill>
                  <a:srgbClr val="000099"/>
                </a:solidFill>
                <a:latin typeface="Arial" charset="0"/>
              </a:rPr>
              <a:t>Đề</a:t>
            </a:r>
            <a:r>
              <a:rPr lang="en-US" dirty="0" smtClean="0">
                <a:solidFill>
                  <a:srgbClr val="000099"/>
                </a:solidFill>
                <a:latin typeface="Arial" charset="0"/>
              </a:rPr>
              <a:t> </a:t>
            </a:r>
            <a:r>
              <a:rPr lang="en-US" dirty="0" err="1" smtClean="0">
                <a:solidFill>
                  <a:srgbClr val="000099"/>
                </a:solidFill>
                <a:latin typeface="Arial" charset="0"/>
              </a:rPr>
              <a:t>thi</a:t>
            </a:r>
            <a:r>
              <a:rPr lang="en-US" dirty="0" smtClean="0">
                <a:solidFill>
                  <a:srgbClr val="000099"/>
                </a:solidFill>
                <a:latin typeface="Arial" charset="0"/>
              </a:rPr>
              <a:t> 120 </a:t>
            </a:r>
            <a:r>
              <a:rPr lang="en-US" dirty="0" err="1" smtClean="0">
                <a:solidFill>
                  <a:srgbClr val="000099"/>
                </a:solidFill>
                <a:latin typeface="Arial" charset="0"/>
              </a:rPr>
              <a:t>phút</a:t>
            </a:r>
            <a:r>
              <a:rPr lang="en-US" dirty="0" smtClean="0">
                <a:solidFill>
                  <a:srgbClr val="000099"/>
                </a:solidFill>
                <a:latin typeface="Arial" charset="0"/>
              </a:rPr>
              <a:t> (4 </a:t>
            </a:r>
            <a:r>
              <a:rPr lang="en-US" dirty="0" err="1" smtClean="0">
                <a:solidFill>
                  <a:srgbClr val="000099"/>
                </a:solidFill>
                <a:latin typeface="Arial" charset="0"/>
              </a:rPr>
              <a:t>câu</a:t>
            </a:r>
            <a:r>
              <a:rPr lang="en-US" dirty="0" smtClean="0">
                <a:solidFill>
                  <a:srgbClr val="000099"/>
                </a:solidFill>
                <a:latin typeface="Arial" charset="0"/>
              </a:rPr>
              <a:t>); </a:t>
            </a:r>
            <a:r>
              <a:rPr lang="en-US" dirty="0" err="1" smtClean="0">
                <a:solidFill>
                  <a:srgbClr val="000099"/>
                </a:solidFill>
                <a:latin typeface="Arial" charset="0"/>
              </a:rPr>
              <a:t>thang</a:t>
            </a:r>
            <a:r>
              <a:rPr lang="en-US" dirty="0" smtClean="0">
                <a:solidFill>
                  <a:srgbClr val="000099"/>
                </a:solidFill>
                <a:latin typeface="Arial" charset="0"/>
              </a:rPr>
              <a:t> </a:t>
            </a:r>
            <a:r>
              <a:rPr lang="en-US" dirty="0" err="1" smtClean="0">
                <a:solidFill>
                  <a:srgbClr val="000099"/>
                </a:solidFill>
                <a:latin typeface="Arial" charset="0"/>
              </a:rPr>
              <a:t>điểm</a:t>
            </a:r>
            <a:r>
              <a:rPr lang="en-US" dirty="0" smtClean="0">
                <a:solidFill>
                  <a:srgbClr val="000099"/>
                </a:solidFill>
                <a:latin typeface="Arial" charset="0"/>
              </a:rPr>
              <a:t> 10; </a:t>
            </a:r>
            <a:r>
              <a:rPr lang="en-US" dirty="0" err="1" smtClean="0">
                <a:solidFill>
                  <a:srgbClr val="000099"/>
                </a:solidFill>
                <a:latin typeface="Arial" charset="0"/>
              </a:rPr>
              <a:t>điểm</a:t>
            </a:r>
            <a:r>
              <a:rPr lang="en-US" dirty="0" smtClean="0">
                <a:solidFill>
                  <a:srgbClr val="000099"/>
                </a:solidFill>
                <a:latin typeface="Arial" charset="0"/>
              </a:rPr>
              <a:t> </a:t>
            </a:r>
            <a:r>
              <a:rPr lang="en-US" dirty="0" err="1" smtClean="0">
                <a:solidFill>
                  <a:srgbClr val="000099"/>
                </a:solidFill>
                <a:latin typeface="Arial" charset="0"/>
              </a:rPr>
              <a:t>lẻ</a:t>
            </a:r>
            <a:r>
              <a:rPr lang="en-US" dirty="0" smtClean="0">
                <a:solidFill>
                  <a:srgbClr val="000099"/>
                </a:solidFill>
                <a:latin typeface="Arial" charset="0"/>
              </a:rPr>
              <a:t> 0,5. </a:t>
            </a:r>
          </a:p>
          <a:p>
            <a:pPr marL="463550" indent="-463550" algn="just">
              <a:lnSpc>
                <a:spcPct val="150000"/>
              </a:lnSpc>
              <a:tabLst>
                <a:tab pos="463550" algn="l"/>
              </a:tabLst>
            </a:pPr>
            <a:r>
              <a:rPr lang="en-US" dirty="0" smtClean="0">
                <a:solidFill>
                  <a:srgbClr val="000099"/>
                </a:solidFill>
                <a:latin typeface="Arial" charset="0"/>
              </a:rPr>
              <a:t>Cao </a:t>
            </a:r>
            <a:r>
              <a:rPr lang="en-US" dirty="0" err="1" smtClean="0">
                <a:solidFill>
                  <a:srgbClr val="000099"/>
                </a:solidFill>
                <a:latin typeface="Arial" charset="0"/>
              </a:rPr>
              <a:t>học</a:t>
            </a:r>
            <a:r>
              <a:rPr lang="en-US" dirty="0" smtClean="0">
                <a:solidFill>
                  <a:srgbClr val="000099"/>
                </a:solidFill>
                <a:latin typeface="Arial" charset="0"/>
              </a:rPr>
              <a:t>: </a:t>
            </a:r>
            <a:r>
              <a:rPr lang="en-US" dirty="0" err="1" smtClean="0">
                <a:solidFill>
                  <a:srgbClr val="000099"/>
                </a:solidFill>
                <a:latin typeface="Arial" charset="0"/>
              </a:rPr>
              <a:t>Đ</a:t>
            </a:r>
            <a:r>
              <a:rPr lang="en-US" sz="2900" dirty="0" err="1" smtClean="0">
                <a:solidFill>
                  <a:srgbClr val="000099"/>
                </a:solidFill>
                <a:latin typeface="Arial" charset="0"/>
              </a:rPr>
              <a:t>iểm</a:t>
            </a:r>
            <a:r>
              <a:rPr lang="en-US" sz="2900" dirty="0" smtClean="0">
                <a:solidFill>
                  <a:srgbClr val="000099"/>
                </a:solidFill>
                <a:latin typeface="Arial" charset="0"/>
              </a:rPr>
              <a:t> </a:t>
            </a:r>
            <a:r>
              <a:rPr lang="en-US" sz="2900" dirty="0" err="1">
                <a:solidFill>
                  <a:srgbClr val="000099"/>
                </a:solidFill>
                <a:latin typeface="Arial" charset="0"/>
              </a:rPr>
              <a:t>đạt</a:t>
            </a:r>
            <a:r>
              <a:rPr lang="en-US" sz="2900" dirty="0">
                <a:solidFill>
                  <a:srgbClr val="000099"/>
                </a:solidFill>
                <a:latin typeface="Arial" charset="0"/>
              </a:rPr>
              <a:t> </a:t>
            </a:r>
            <a:r>
              <a:rPr lang="en-US" sz="2900" dirty="0" err="1">
                <a:solidFill>
                  <a:srgbClr val="000099"/>
                </a:solidFill>
                <a:latin typeface="Arial" charset="0"/>
              </a:rPr>
              <a:t>là</a:t>
            </a:r>
            <a:r>
              <a:rPr lang="en-US" sz="2900" dirty="0">
                <a:solidFill>
                  <a:srgbClr val="000099"/>
                </a:solidFill>
                <a:latin typeface="Arial" charset="0"/>
              </a:rPr>
              <a:t> 4,0</a:t>
            </a:r>
            <a:r>
              <a:rPr lang="vi-VN" sz="2900" dirty="0">
                <a:solidFill>
                  <a:srgbClr val="000099"/>
                </a:solidFill>
                <a:latin typeface="Arial" charset="0"/>
              </a:rPr>
              <a:t>. </a:t>
            </a:r>
            <a:r>
              <a:rPr lang="en-US" sz="2900" dirty="0" err="1">
                <a:solidFill>
                  <a:srgbClr val="000099"/>
                </a:solidFill>
                <a:latin typeface="Arial" charset="0"/>
              </a:rPr>
              <a:t>Dưới</a:t>
            </a:r>
            <a:r>
              <a:rPr lang="en-US" sz="2900" dirty="0">
                <a:solidFill>
                  <a:srgbClr val="000099"/>
                </a:solidFill>
                <a:latin typeface="Arial" charset="0"/>
              </a:rPr>
              <a:t> 4,0 </a:t>
            </a:r>
            <a:r>
              <a:rPr lang="en-US" sz="2900" dirty="0" err="1">
                <a:solidFill>
                  <a:srgbClr val="000099"/>
                </a:solidFill>
                <a:latin typeface="Arial" charset="0"/>
              </a:rPr>
              <a:t>phải</a:t>
            </a:r>
            <a:r>
              <a:rPr lang="en-US" sz="2900" dirty="0">
                <a:solidFill>
                  <a:srgbClr val="000099"/>
                </a:solidFill>
                <a:latin typeface="Arial" charset="0"/>
              </a:rPr>
              <a:t> </a:t>
            </a:r>
            <a:r>
              <a:rPr lang="en-US" sz="2900" dirty="0" err="1">
                <a:solidFill>
                  <a:srgbClr val="000099"/>
                </a:solidFill>
                <a:latin typeface="Arial" charset="0"/>
              </a:rPr>
              <a:t>học</a:t>
            </a:r>
            <a:r>
              <a:rPr lang="en-US" sz="2900" dirty="0">
                <a:solidFill>
                  <a:srgbClr val="000099"/>
                </a:solidFill>
                <a:latin typeface="Arial" charset="0"/>
              </a:rPr>
              <a:t> </a:t>
            </a:r>
            <a:r>
              <a:rPr lang="en-US" sz="2900" dirty="0" err="1" smtClean="0">
                <a:solidFill>
                  <a:srgbClr val="000099"/>
                </a:solidFill>
                <a:latin typeface="Arial" charset="0"/>
              </a:rPr>
              <a:t>lại</a:t>
            </a:r>
            <a:r>
              <a:rPr lang="en-US" sz="2900" dirty="0" smtClean="0">
                <a:solidFill>
                  <a:srgbClr val="000099"/>
                </a:solidFill>
                <a:latin typeface="Arial" charset="0"/>
              </a:rPr>
              <a:t>.</a:t>
            </a:r>
          </a:p>
          <a:p>
            <a:pPr marL="463550" indent="-463550" algn="just">
              <a:lnSpc>
                <a:spcPct val="150000"/>
              </a:lnSpc>
              <a:tabLst>
                <a:tab pos="463550" algn="l"/>
              </a:tabLst>
            </a:pPr>
            <a:r>
              <a:rPr lang="en-US" sz="2900" dirty="0" smtClean="0">
                <a:solidFill>
                  <a:srgbClr val="000099"/>
                </a:solidFill>
                <a:latin typeface="Arial" charset="0"/>
              </a:rPr>
              <a:t>BSNT: </a:t>
            </a:r>
            <a:r>
              <a:rPr lang="en-US" sz="2900" dirty="0" err="1" smtClean="0">
                <a:solidFill>
                  <a:srgbClr val="000099"/>
                </a:solidFill>
                <a:latin typeface="Arial" charset="0"/>
              </a:rPr>
              <a:t>Môn</a:t>
            </a:r>
            <a:r>
              <a:rPr lang="en-US" sz="2900" dirty="0" smtClean="0">
                <a:solidFill>
                  <a:srgbClr val="000099"/>
                </a:solidFill>
                <a:latin typeface="Arial" charset="0"/>
              </a:rPr>
              <a:t> CS+CB ≥ 6; </a:t>
            </a:r>
            <a:r>
              <a:rPr lang="en-US" sz="2900" dirty="0" err="1" smtClean="0">
                <a:solidFill>
                  <a:srgbClr val="000099"/>
                </a:solidFill>
                <a:latin typeface="Arial" charset="0"/>
              </a:rPr>
              <a:t>môn</a:t>
            </a:r>
            <a:r>
              <a:rPr lang="en-US" sz="2900" dirty="0" smtClean="0">
                <a:solidFill>
                  <a:srgbClr val="000099"/>
                </a:solidFill>
                <a:latin typeface="Arial" charset="0"/>
              </a:rPr>
              <a:t> </a:t>
            </a:r>
            <a:r>
              <a:rPr lang="en-US" sz="2900" dirty="0" err="1" smtClean="0">
                <a:solidFill>
                  <a:srgbClr val="000099"/>
                </a:solidFill>
                <a:latin typeface="Arial" charset="0"/>
              </a:rPr>
              <a:t>chuyên</a:t>
            </a:r>
            <a:r>
              <a:rPr lang="en-US" sz="2900" dirty="0" smtClean="0">
                <a:solidFill>
                  <a:srgbClr val="000099"/>
                </a:solidFill>
                <a:latin typeface="Arial" charset="0"/>
              </a:rPr>
              <a:t> </a:t>
            </a:r>
            <a:r>
              <a:rPr lang="en-US" sz="2900" dirty="0" err="1" smtClean="0">
                <a:solidFill>
                  <a:srgbClr val="000099"/>
                </a:solidFill>
                <a:latin typeface="Arial" charset="0"/>
              </a:rPr>
              <a:t>ngành</a:t>
            </a:r>
            <a:r>
              <a:rPr lang="en-US" sz="2900" dirty="0" smtClean="0">
                <a:solidFill>
                  <a:srgbClr val="000099"/>
                </a:solidFill>
                <a:latin typeface="Arial" charset="0"/>
              </a:rPr>
              <a:t> ≥ 7.0.</a:t>
            </a:r>
            <a:endParaRPr lang="en-US" sz="2900" dirty="0">
              <a:solidFill>
                <a:srgbClr val="000099"/>
              </a:solidFill>
              <a:latin typeface="Arial" charset="0"/>
            </a:endParaRPr>
          </a:p>
          <a:p>
            <a:pPr marL="463550" indent="-463550" algn="just">
              <a:lnSpc>
                <a:spcPct val="150000"/>
              </a:lnSpc>
              <a:tabLst>
                <a:tab pos="463550" algn="l"/>
              </a:tabLst>
            </a:pPr>
            <a:r>
              <a:rPr lang="en-US" sz="2900" dirty="0" smtClean="0">
                <a:solidFill>
                  <a:srgbClr val="000099"/>
                </a:solidFill>
                <a:latin typeface="Arial" charset="0"/>
              </a:rPr>
              <a:t>CH: </a:t>
            </a:r>
            <a:r>
              <a:rPr lang="vi-VN" sz="2900" dirty="0" smtClean="0">
                <a:solidFill>
                  <a:srgbClr val="000099"/>
                </a:solidFill>
                <a:latin typeface="Arial" charset="0"/>
              </a:rPr>
              <a:t>Nếu </a:t>
            </a:r>
            <a:r>
              <a:rPr lang="vi-VN" sz="2900" dirty="0">
                <a:solidFill>
                  <a:srgbClr val="000099"/>
                </a:solidFill>
                <a:latin typeface="Arial" charset="0"/>
              </a:rPr>
              <a:t>điểm </a:t>
            </a:r>
            <a:r>
              <a:rPr lang="en-US" sz="2900" dirty="0">
                <a:solidFill>
                  <a:srgbClr val="000099"/>
                </a:solidFill>
                <a:latin typeface="Arial" charset="0"/>
              </a:rPr>
              <a:t>TB</a:t>
            </a:r>
            <a:r>
              <a:rPr lang="vi-VN" sz="2900" dirty="0">
                <a:solidFill>
                  <a:srgbClr val="000099"/>
                </a:solidFill>
                <a:latin typeface="Arial" charset="0"/>
              </a:rPr>
              <a:t> chung các học phần chưa đạt 5,5 thì </a:t>
            </a:r>
            <a:r>
              <a:rPr lang="en-US" sz="2900" dirty="0" err="1">
                <a:solidFill>
                  <a:srgbClr val="000099"/>
                </a:solidFill>
                <a:latin typeface="Arial" charset="0"/>
              </a:rPr>
              <a:t>phải</a:t>
            </a:r>
            <a:r>
              <a:rPr lang="en-US" sz="2900" dirty="0">
                <a:solidFill>
                  <a:srgbClr val="000099"/>
                </a:solidFill>
                <a:latin typeface="Arial" charset="0"/>
              </a:rPr>
              <a:t> </a:t>
            </a:r>
            <a:r>
              <a:rPr lang="en-US" sz="2900" dirty="0" err="1">
                <a:solidFill>
                  <a:srgbClr val="000099"/>
                </a:solidFill>
                <a:latin typeface="Arial" charset="0"/>
              </a:rPr>
              <a:t>học</a:t>
            </a:r>
            <a:r>
              <a:rPr lang="en-US" sz="2900" dirty="0">
                <a:solidFill>
                  <a:srgbClr val="000099"/>
                </a:solidFill>
                <a:latin typeface="Arial" charset="0"/>
              </a:rPr>
              <a:t> </a:t>
            </a:r>
            <a:r>
              <a:rPr lang="en-US" sz="2900" dirty="0" err="1">
                <a:solidFill>
                  <a:srgbClr val="000099"/>
                </a:solidFill>
                <a:latin typeface="Arial" charset="0"/>
              </a:rPr>
              <a:t>lại</a:t>
            </a:r>
            <a:r>
              <a:rPr lang="en-US" sz="2900" dirty="0">
                <a:solidFill>
                  <a:srgbClr val="000099"/>
                </a:solidFill>
                <a:latin typeface="Arial" charset="0"/>
              </a:rPr>
              <a:t> 1 </a:t>
            </a:r>
            <a:r>
              <a:rPr lang="en-US" sz="2900" dirty="0" err="1">
                <a:solidFill>
                  <a:srgbClr val="000099"/>
                </a:solidFill>
                <a:latin typeface="Arial" charset="0"/>
              </a:rPr>
              <a:t>số</a:t>
            </a:r>
            <a:r>
              <a:rPr lang="en-US" sz="2900" dirty="0">
                <a:solidFill>
                  <a:srgbClr val="000099"/>
                </a:solidFill>
                <a:latin typeface="Arial" charset="0"/>
              </a:rPr>
              <a:t> </a:t>
            </a:r>
            <a:r>
              <a:rPr lang="en-US" sz="2900" dirty="0" err="1" smtClean="0">
                <a:solidFill>
                  <a:srgbClr val="000099"/>
                </a:solidFill>
                <a:latin typeface="Arial" charset="0"/>
              </a:rPr>
              <a:t>môn</a:t>
            </a:r>
            <a:r>
              <a:rPr lang="en-US" sz="2900" dirty="0" smtClean="0">
                <a:solidFill>
                  <a:srgbClr val="000099"/>
                </a:solidFill>
                <a:latin typeface="Arial" charset="0"/>
              </a:rPr>
              <a:t>.</a:t>
            </a:r>
          </a:p>
          <a:p>
            <a:pPr marL="463550" indent="-463550" algn="just">
              <a:lnSpc>
                <a:spcPct val="150000"/>
              </a:lnSpc>
              <a:tabLst>
                <a:tab pos="463550" algn="l"/>
              </a:tabLst>
            </a:pPr>
            <a:r>
              <a:rPr lang="en-US" sz="2900" dirty="0" smtClean="0">
                <a:solidFill>
                  <a:srgbClr val="000099"/>
                </a:solidFill>
                <a:latin typeface="Arial" charset="0"/>
              </a:rPr>
              <a:t>BSNT: </a:t>
            </a:r>
            <a:r>
              <a:rPr lang="en-US" sz="2900" dirty="0" err="1" smtClean="0">
                <a:solidFill>
                  <a:srgbClr val="000099"/>
                </a:solidFill>
                <a:latin typeface="Arial" charset="0"/>
              </a:rPr>
              <a:t>Điểm</a:t>
            </a:r>
            <a:r>
              <a:rPr lang="en-US" sz="2900" dirty="0" smtClean="0">
                <a:solidFill>
                  <a:srgbClr val="000099"/>
                </a:solidFill>
                <a:latin typeface="Arial" charset="0"/>
              </a:rPr>
              <a:t> TBHT </a:t>
            </a:r>
            <a:r>
              <a:rPr lang="en-US" sz="2900" dirty="0" err="1" smtClean="0">
                <a:solidFill>
                  <a:srgbClr val="000099"/>
                </a:solidFill>
                <a:latin typeface="Arial" charset="0"/>
              </a:rPr>
              <a:t>dưới</a:t>
            </a:r>
            <a:r>
              <a:rPr lang="en-US" sz="2900" dirty="0" smtClean="0">
                <a:solidFill>
                  <a:srgbClr val="000099"/>
                </a:solidFill>
                <a:latin typeface="Arial" charset="0"/>
              </a:rPr>
              <a:t> 7,0 </a:t>
            </a:r>
            <a:r>
              <a:rPr lang="en-US" sz="2900" dirty="0" err="1" smtClean="0">
                <a:solidFill>
                  <a:srgbClr val="000099"/>
                </a:solidFill>
                <a:latin typeface="Arial" charset="0"/>
              </a:rPr>
              <a:t>không</a:t>
            </a:r>
            <a:r>
              <a:rPr lang="en-US" sz="2900" dirty="0" smtClean="0">
                <a:solidFill>
                  <a:srgbClr val="000099"/>
                </a:solidFill>
                <a:latin typeface="Arial" charset="0"/>
              </a:rPr>
              <a:t> </a:t>
            </a:r>
            <a:r>
              <a:rPr lang="en-US" sz="2900" dirty="0" err="1" smtClean="0">
                <a:solidFill>
                  <a:srgbClr val="000099"/>
                </a:solidFill>
                <a:latin typeface="Arial" charset="0"/>
              </a:rPr>
              <a:t>được</a:t>
            </a:r>
            <a:r>
              <a:rPr lang="en-US" sz="2900" dirty="0" smtClean="0">
                <a:solidFill>
                  <a:srgbClr val="000099"/>
                </a:solidFill>
                <a:latin typeface="Arial" charset="0"/>
              </a:rPr>
              <a:t> </a:t>
            </a:r>
            <a:r>
              <a:rPr lang="en-US" sz="2900" dirty="0" err="1" smtClean="0">
                <a:solidFill>
                  <a:srgbClr val="000099"/>
                </a:solidFill>
                <a:latin typeface="Arial" charset="0"/>
              </a:rPr>
              <a:t>công</a:t>
            </a:r>
            <a:r>
              <a:rPr lang="en-US" sz="2900" dirty="0" smtClean="0">
                <a:solidFill>
                  <a:srgbClr val="000099"/>
                </a:solidFill>
                <a:latin typeface="Arial" charset="0"/>
              </a:rPr>
              <a:t> </a:t>
            </a:r>
            <a:r>
              <a:rPr lang="en-US" sz="2900" dirty="0" err="1" smtClean="0">
                <a:solidFill>
                  <a:srgbClr val="000099"/>
                </a:solidFill>
                <a:latin typeface="Arial" charset="0"/>
              </a:rPr>
              <a:t>nhận</a:t>
            </a:r>
            <a:r>
              <a:rPr lang="en-US" sz="2900" dirty="0" smtClean="0">
                <a:solidFill>
                  <a:srgbClr val="000099"/>
                </a:solidFill>
                <a:latin typeface="Arial" charset="0"/>
              </a:rPr>
              <a:t> BSNT </a:t>
            </a:r>
            <a:r>
              <a:rPr lang="en-US" sz="2900" dirty="0" err="1" smtClean="0">
                <a:solidFill>
                  <a:srgbClr val="000099"/>
                </a:solidFill>
                <a:latin typeface="Arial" charset="0"/>
              </a:rPr>
              <a:t>chỉ</a:t>
            </a:r>
            <a:r>
              <a:rPr lang="en-US" sz="2900" dirty="0" smtClean="0">
                <a:solidFill>
                  <a:srgbClr val="000099"/>
                </a:solidFill>
                <a:latin typeface="Arial" charset="0"/>
              </a:rPr>
              <a:t> </a:t>
            </a:r>
            <a:r>
              <a:rPr lang="en-US" sz="2900" dirty="0" err="1" smtClean="0">
                <a:solidFill>
                  <a:srgbClr val="000099"/>
                </a:solidFill>
                <a:latin typeface="Arial" charset="0"/>
              </a:rPr>
              <a:t>cấp</a:t>
            </a:r>
            <a:r>
              <a:rPr lang="en-US" sz="2900" dirty="0" smtClean="0">
                <a:solidFill>
                  <a:srgbClr val="000099"/>
                </a:solidFill>
                <a:latin typeface="Arial" charset="0"/>
              </a:rPr>
              <a:t> </a:t>
            </a:r>
            <a:r>
              <a:rPr lang="en-US" sz="2900" dirty="0" err="1" smtClean="0">
                <a:solidFill>
                  <a:srgbClr val="000099"/>
                </a:solidFill>
                <a:latin typeface="Arial" charset="0"/>
              </a:rPr>
              <a:t>bằng</a:t>
            </a:r>
            <a:r>
              <a:rPr lang="en-US" sz="2900" dirty="0" smtClean="0">
                <a:solidFill>
                  <a:srgbClr val="000099"/>
                </a:solidFill>
                <a:latin typeface="Arial" charset="0"/>
              </a:rPr>
              <a:t> BSCKI.</a:t>
            </a:r>
          </a:p>
          <a:p>
            <a:pPr marL="463550" indent="-463550" algn="just">
              <a:lnSpc>
                <a:spcPct val="150000"/>
              </a:lnSpc>
              <a:tabLst>
                <a:tab pos="463550" algn="l"/>
              </a:tabLst>
            </a:pPr>
            <a:r>
              <a:rPr lang="en-US" dirty="0" err="1" smtClean="0">
                <a:solidFill>
                  <a:srgbClr val="000099"/>
                </a:solidFill>
                <a:latin typeface="Arial" charset="0"/>
              </a:rPr>
              <a:t>Môn</a:t>
            </a:r>
            <a:r>
              <a:rPr lang="en-US" dirty="0" smtClean="0">
                <a:solidFill>
                  <a:srgbClr val="000099"/>
                </a:solidFill>
                <a:latin typeface="Arial" charset="0"/>
              </a:rPr>
              <a:t> </a:t>
            </a:r>
            <a:r>
              <a:rPr lang="en-US" dirty="0" err="1" smtClean="0">
                <a:solidFill>
                  <a:srgbClr val="000099"/>
                </a:solidFill>
                <a:latin typeface="Arial" charset="0"/>
              </a:rPr>
              <a:t>chuyên</a:t>
            </a:r>
            <a:r>
              <a:rPr lang="en-US" dirty="0" smtClean="0">
                <a:solidFill>
                  <a:srgbClr val="000099"/>
                </a:solidFill>
                <a:latin typeface="Arial" charset="0"/>
              </a:rPr>
              <a:t> </a:t>
            </a:r>
            <a:r>
              <a:rPr lang="en-US" dirty="0" err="1" smtClean="0">
                <a:solidFill>
                  <a:srgbClr val="000099"/>
                </a:solidFill>
                <a:latin typeface="Arial" charset="0"/>
              </a:rPr>
              <a:t>ngành</a:t>
            </a:r>
            <a:r>
              <a:rPr lang="en-US" dirty="0" smtClean="0">
                <a:solidFill>
                  <a:srgbClr val="000099"/>
                </a:solidFill>
                <a:latin typeface="Arial" charset="0"/>
              </a:rPr>
              <a:t>: </a:t>
            </a:r>
            <a:r>
              <a:rPr lang="en-US" dirty="0" err="1" smtClean="0">
                <a:solidFill>
                  <a:srgbClr val="000099"/>
                </a:solidFill>
                <a:latin typeface="Arial" charset="0"/>
              </a:rPr>
              <a:t>Điểm</a:t>
            </a:r>
            <a:r>
              <a:rPr lang="en-US" dirty="0" smtClean="0">
                <a:solidFill>
                  <a:srgbClr val="000099"/>
                </a:solidFill>
                <a:latin typeface="Arial" charset="0"/>
              </a:rPr>
              <a:t> LT&amp;TH </a:t>
            </a:r>
            <a:r>
              <a:rPr lang="en-US" dirty="0" err="1" smtClean="0">
                <a:solidFill>
                  <a:srgbClr val="000099"/>
                </a:solidFill>
                <a:latin typeface="Arial" charset="0"/>
              </a:rPr>
              <a:t>tính</a:t>
            </a:r>
            <a:r>
              <a:rPr lang="en-US" dirty="0" smtClean="0">
                <a:solidFill>
                  <a:srgbClr val="000099"/>
                </a:solidFill>
                <a:latin typeface="Arial" charset="0"/>
              </a:rPr>
              <a:t> </a:t>
            </a:r>
            <a:r>
              <a:rPr lang="en-US" dirty="0" err="1" smtClean="0">
                <a:solidFill>
                  <a:srgbClr val="000099"/>
                </a:solidFill>
                <a:latin typeface="Arial" charset="0"/>
              </a:rPr>
              <a:t>độc</a:t>
            </a:r>
            <a:r>
              <a:rPr lang="en-US" dirty="0" smtClean="0">
                <a:solidFill>
                  <a:srgbClr val="000099"/>
                </a:solidFill>
                <a:latin typeface="Arial" charset="0"/>
              </a:rPr>
              <a:t> </a:t>
            </a:r>
            <a:r>
              <a:rPr lang="en-US" dirty="0" err="1" smtClean="0">
                <a:solidFill>
                  <a:srgbClr val="000099"/>
                </a:solidFill>
                <a:latin typeface="Arial" charset="0"/>
              </a:rPr>
              <a:t>lập</a:t>
            </a:r>
            <a:r>
              <a:rPr lang="en-US" dirty="0" smtClean="0">
                <a:solidFill>
                  <a:srgbClr val="000099"/>
                </a:solidFill>
                <a:latin typeface="Arial" charset="0"/>
              </a:rPr>
              <a:t>.</a:t>
            </a:r>
          </a:p>
          <a:p>
            <a:pPr marL="463550" indent="-463550" algn="just">
              <a:lnSpc>
                <a:spcPct val="150000"/>
              </a:lnSpc>
              <a:tabLst>
                <a:tab pos="463550" algn="l"/>
              </a:tabLst>
            </a:pPr>
            <a:endParaRPr lang="en-US" dirty="0" smtClean="0">
              <a:latin typeface="Arial" charset="0"/>
            </a:endParaRPr>
          </a:p>
          <a:p>
            <a:endParaRPr lang="en-US" dirty="0" smtClean="0"/>
          </a:p>
          <a:p>
            <a:endParaRPr lang="en-US" dirty="0"/>
          </a:p>
        </p:txBody>
      </p:sp>
    </p:spTree>
    <p:extLst>
      <p:ext uri="{BB962C8B-B14F-4D97-AF65-F5344CB8AC3E}">
        <p14:creationId xmlns:p14="http://schemas.microsoft.com/office/powerpoint/2010/main" val="392779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Tổ chức đào tạo</a:t>
            </a:r>
            <a:endParaRPr lang="en-US"/>
          </a:p>
        </p:txBody>
      </p:sp>
      <p:sp>
        <p:nvSpPr>
          <p:cNvPr id="3" name="Content Placeholder 2"/>
          <p:cNvSpPr>
            <a:spLocks noGrp="1"/>
          </p:cNvSpPr>
          <p:nvPr>
            <p:ph idx="1"/>
          </p:nvPr>
        </p:nvSpPr>
        <p:spPr/>
        <p:txBody>
          <a:bodyPr>
            <a:normAutofit/>
          </a:bodyPr>
          <a:lstStyle/>
          <a:p>
            <a:pPr marL="463550" indent="-463550">
              <a:buFont typeface="Arial" charset="0"/>
              <a:buNone/>
            </a:pPr>
            <a:r>
              <a:rPr lang="en-US" b="1">
                <a:solidFill>
                  <a:srgbClr val="000099"/>
                </a:solidFill>
                <a:latin typeface="Arial" charset="0"/>
              </a:rPr>
              <a:t>2</a:t>
            </a:r>
            <a:r>
              <a:rPr lang="en-US" b="1" smtClean="0">
                <a:solidFill>
                  <a:srgbClr val="000099"/>
                </a:solidFill>
                <a:latin typeface="Arial" charset="0"/>
              </a:rPr>
              <a:t>.   Điều kiện thi hết môn học/học phần:</a:t>
            </a:r>
          </a:p>
          <a:p>
            <a:pPr marL="463550" lvl="0" indent="-463550" algn="just">
              <a:lnSpc>
                <a:spcPct val="120000"/>
              </a:lnSpc>
              <a:tabLst>
                <a:tab pos="463550" algn="l"/>
              </a:tabLst>
            </a:pPr>
            <a:r>
              <a:rPr lang="nl-NL" sz="2400">
                <a:solidFill>
                  <a:srgbClr val="000099"/>
                </a:solidFill>
                <a:latin typeface="Arial" charset="0"/>
              </a:rPr>
              <a:t>Tham dự ít nhất 80% số tiết lên lớp lý </a:t>
            </a:r>
            <a:r>
              <a:rPr lang="nl-NL" sz="2400" smtClean="0">
                <a:solidFill>
                  <a:srgbClr val="000099"/>
                </a:solidFill>
                <a:latin typeface="Arial" charset="0"/>
              </a:rPr>
              <a:t>thuyết.</a:t>
            </a:r>
            <a:endParaRPr lang="en-US" sz="2400">
              <a:solidFill>
                <a:srgbClr val="000099"/>
              </a:solidFill>
              <a:latin typeface="Arial" charset="0"/>
            </a:endParaRPr>
          </a:p>
          <a:p>
            <a:pPr marL="463550" lvl="0" indent="-463550" algn="just">
              <a:lnSpc>
                <a:spcPct val="120000"/>
              </a:lnSpc>
              <a:tabLst>
                <a:tab pos="463550" algn="l"/>
              </a:tabLst>
            </a:pPr>
            <a:r>
              <a:rPr lang="nl-NL" sz="2400">
                <a:solidFill>
                  <a:srgbClr val="000099"/>
                </a:solidFill>
                <a:latin typeface="Arial" charset="0"/>
              </a:rPr>
              <a:t>Tham dự đầy đủ các buổi thực tập, thực </a:t>
            </a:r>
            <a:r>
              <a:rPr lang="nl-NL" sz="2400" smtClean="0">
                <a:solidFill>
                  <a:srgbClr val="000099"/>
                </a:solidFill>
                <a:latin typeface="Arial" charset="0"/>
              </a:rPr>
              <a:t>hành.</a:t>
            </a:r>
          </a:p>
          <a:p>
            <a:pPr marL="463550" lvl="0" indent="-463550" algn="just">
              <a:lnSpc>
                <a:spcPct val="120000"/>
              </a:lnSpc>
              <a:tabLst>
                <a:tab pos="463550" algn="l"/>
              </a:tabLst>
            </a:pPr>
            <a:r>
              <a:rPr lang="nl-NL" sz="2400" smtClean="0">
                <a:solidFill>
                  <a:srgbClr val="000099"/>
                </a:solidFill>
                <a:latin typeface="Arial" charset="0"/>
              </a:rPr>
              <a:t>Không vi phạm quy chế đào tạo.</a:t>
            </a:r>
            <a:endParaRPr lang="en-US" sz="2400">
              <a:solidFill>
                <a:srgbClr val="000099"/>
              </a:solidFill>
              <a:latin typeface="Arial" charset="0"/>
            </a:endParaRPr>
          </a:p>
          <a:p>
            <a:endParaRPr lang="en-US" smtClean="0"/>
          </a:p>
          <a:p>
            <a:endParaRPr lang="en-US"/>
          </a:p>
        </p:txBody>
      </p:sp>
    </p:spTree>
    <p:extLst>
      <p:ext uri="{BB962C8B-B14F-4D97-AF65-F5344CB8AC3E}">
        <p14:creationId xmlns:p14="http://schemas.microsoft.com/office/powerpoint/2010/main" val="69251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Bảo vệ đề cương và luận văn</a:t>
            </a:r>
            <a:endParaRPr lang="en-US"/>
          </a:p>
        </p:txBody>
      </p:sp>
      <p:sp>
        <p:nvSpPr>
          <p:cNvPr id="3" name="Content Placeholder 2"/>
          <p:cNvSpPr>
            <a:spLocks noGrp="1"/>
          </p:cNvSpPr>
          <p:nvPr>
            <p:ph idx="1"/>
          </p:nvPr>
        </p:nvSpPr>
        <p:spPr/>
        <p:txBody>
          <a:bodyPr/>
          <a:lstStyle/>
          <a:p>
            <a:pPr algn="just"/>
            <a:r>
              <a:rPr lang="en-US" dirty="0" err="1" smtClean="0">
                <a:solidFill>
                  <a:srgbClr val="000099"/>
                </a:solidFill>
              </a:rPr>
              <a:t>Quy</a:t>
            </a:r>
            <a:r>
              <a:rPr lang="en-US" dirty="0" smtClean="0">
                <a:solidFill>
                  <a:srgbClr val="000099"/>
                </a:solidFill>
              </a:rPr>
              <a:t> </a:t>
            </a:r>
            <a:r>
              <a:rPr lang="en-US" dirty="0" err="1" smtClean="0">
                <a:solidFill>
                  <a:srgbClr val="000099"/>
                </a:solidFill>
              </a:rPr>
              <a:t>trình</a:t>
            </a:r>
            <a:r>
              <a:rPr lang="en-US" dirty="0" smtClean="0">
                <a:solidFill>
                  <a:srgbClr val="000099"/>
                </a:solidFill>
              </a:rPr>
              <a:t> </a:t>
            </a:r>
            <a:r>
              <a:rPr lang="en-US" dirty="0" err="1" smtClean="0">
                <a:solidFill>
                  <a:srgbClr val="000099"/>
                </a:solidFill>
              </a:rPr>
              <a:t>và</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định</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bảo</a:t>
            </a:r>
            <a:r>
              <a:rPr lang="en-US" dirty="0" smtClean="0">
                <a:solidFill>
                  <a:srgbClr val="000099"/>
                </a:solidFill>
              </a:rPr>
              <a:t> </a:t>
            </a:r>
            <a:r>
              <a:rPr lang="en-US" dirty="0" err="1" smtClean="0">
                <a:solidFill>
                  <a:srgbClr val="000099"/>
                </a:solidFill>
              </a:rPr>
              <a:t>vệ</a:t>
            </a:r>
            <a:r>
              <a:rPr lang="en-US" dirty="0" smtClean="0">
                <a:solidFill>
                  <a:srgbClr val="000099"/>
                </a:solidFill>
              </a:rPr>
              <a:t> </a:t>
            </a:r>
            <a:r>
              <a:rPr lang="en-US" dirty="0" err="1" smtClean="0">
                <a:solidFill>
                  <a:srgbClr val="000099"/>
                </a:solidFill>
              </a:rPr>
              <a:t>đề</a:t>
            </a:r>
            <a:r>
              <a:rPr lang="en-US" dirty="0" smtClean="0">
                <a:solidFill>
                  <a:srgbClr val="000099"/>
                </a:solidFill>
              </a:rPr>
              <a:t> </a:t>
            </a:r>
            <a:r>
              <a:rPr lang="en-US" dirty="0" err="1" smtClean="0">
                <a:solidFill>
                  <a:srgbClr val="000099"/>
                </a:solidFill>
              </a:rPr>
              <a:t>cương</a:t>
            </a:r>
            <a:r>
              <a:rPr lang="en-US" dirty="0" smtClean="0">
                <a:solidFill>
                  <a:srgbClr val="000099"/>
                </a:solidFill>
              </a:rPr>
              <a:t> </a:t>
            </a:r>
            <a:r>
              <a:rPr lang="en-US" dirty="0" err="1" smtClean="0">
                <a:solidFill>
                  <a:srgbClr val="000099"/>
                </a:solidFill>
              </a:rPr>
              <a:t>và</a:t>
            </a:r>
            <a:r>
              <a:rPr lang="en-US" dirty="0" smtClean="0">
                <a:solidFill>
                  <a:srgbClr val="000099"/>
                </a:solidFill>
              </a:rPr>
              <a:t> </a:t>
            </a:r>
            <a:r>
              <a:rPr lang="en-US" dirty="0" err="1" smtClean="0">
                <a:solidFill>
                  <a:srgbClr val="000099"/>
                </a:solidFill>
              </a:rPr>
              <a:t>luận</a:t>
            </a:r>
            <a:r>
              <a:rPr lang="en-US" dirty="0" smtClean="0">
                <a:solidFill>
                  <a:srgbClr val="000099"/>
                </a:solidFill>
              </a:rPr>
              <a:t> </a:t>
            </a:r>
            <a:r>
              <a:rPr lang="en-US" dirty="0" err="1" smtClean="0">
                <a:solidFill>
                  <a:srgbClr val="000099"/>
                </a:solidFill>
              </a:rPr>
              <a:t>văn</a:t>
            </a:r>
            <a:r>
              <a:rPr lang="en-US" dirty="0" smtClean="0">
                <a:solidFill>
                  <a:srgbClr val="000099"/>
                </a:solidFill>
              </a:rPr>
              <a:t> </a:t>
            </a:r>
            <a:r>
              <a:rPr lang="en-US" dirty="0" err="1" smtClean="0">
                <a:solidFill>
                  <a:srgbClr val="000099"/>
                </a:solidFill>
              </a:rPr>
              <a:t>sẽ</a:t>
            </a:r>
            <a:r>
              <a:rPr lang="en-US" dirty="0" smtClean="0">
                <a:solidFill>
                  <a:srgbClr val="000099"/>
                </a:solidFill>
              </a:rPr>
              <a:t> </a:t>
            </a:r>
            <a:r>
              <a:rPr lang="en-US" dirty="0" err="1" smtClean="0">
                <a:solidFill>
                  <a:srgbClr val="000099"/>
                </a:solidFill>
              </a:rPr>
              <a:t>có</a:t>
            </a:r>
            <a:r>
              <a:rPr lang="en-US" dirty="0" smtClean="0">
                <a:solidFill>
                  <a:srgbClr val="000099"/>
                </a:solidFill>
              </a:rPr>
              <a:t> </a:t>
            </a:r>
            <a:r>
              <a:rPr lang="en-US" dirty="0" err="1" smtClean="0">
                <a:solidFill>
                  <a:srgbClr val="000099"/>
                </a:solidFill>
              </a:rPr>
              <a:t>buổi</a:t>
            </a:r>
            <a:r>
              <a:rPr lang="en-US" dirty="0" smtClean="0">
                <a:solidFill>
                  <a:srgbClr val="000099"/>
                </a:solidFill>
              </a:rPr>
              <a:t> </a:t>
            </a:r>
            <a:r>
              <a:rPr lang="en-US" dirty="0" err="1" smtClean="0">
                <a:solidFill>
                  <a:srgbClr val="000099"/>
                </a:solidFill>
              </a:rPr>
              <a:t>trình</a:t>
            </a:r>
            <a:r>
              <a:rPr lang="en-US" dirty="0" smtClean="0">
                <a:solidFill>
                  <a:srgbClr val="000099"/>
                </a:solidFill>
              </a:rPr>
              <a:t> </a:t>
            </a:r>
            <a:r>
              <a:rPr lang="en-US" dirty="0" err="1" smtClean="0">
                <a:solidFill>
                  <a:srgbClr val="000099"/>
                </a:solidFill>
              </a:rPr>
              <a:t>bày</a:t>
            </a:r>
            <a:r>
              <a:rPr lang="en-US" dirty="0" smtClean="0">
                <a:solidFill>
                  <a:srgbClr val="000099"/>
                </a:solidFill>
              </a:rPr>
              <a:t> </a:t>
            </a:r>
            <a:r>
              <a:rPr lang="en-US" dirty="0" err="1" smtClean="0">
                <a:solidFill>
                  <a:srgbClr val="000099"/>
                </a:solidFill>
              </a:rPr>
              <a:t>riêng</a:t>
            </a:r>
            <a:r>
              <a:rPr lang="en-US" dirty="0" smtClean="0">
                <a:solidFill>
                  <a:srgbClr val="000099"/>
                </a:solidFill>
              </a:rPr>
              <a:t> </a:t>
            </a:r>
            <a:r>
              <a:rPr lang="en-US" dirty="0" err="1" smtClean="0">
                <a:solidFill>
                  <a:srgbClr val="000099"/>
                </a:solidFill>
              </a:rPr>
              <a:t>dành</a:t>
            </a:r>
            <a:r>
              <a:rPr lang="en-US" dirty="0" smtClean="0">
                <a:solidFill>
                  <a:srgbClr val="000099"/>
                </a:solidFill>
              </a:rPr>
              <a:t> </a:t>
            </a:r>
            <a:r>
              <a:rPr lang="en-US" dirty="0" err="1" smtClean="0">
                <a:solidFill>
                  <a:srgbClr val="000099"/>
                </a:solidFill>
              </a:rPr>
              <a:t>cho</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viên</a:t>
            </a:r>
            <a:r>
              <a:rPr lang="en-US" dirty="0" smtClean="0">
                <a:solidFill>
                  <a:srgbClr val="000099"/>
                </a:solidFill>
              </a:rPr>
              <a:t> </a:t>
            </a:r>
            <a:r>
              <a:rPr lang="en-US" dirty="0" err="1" smtClean="0">
                <a:solidFill>
                  <a:srgbClr val="000099"/>
                </a:solidFill>
              </a:rPr>
              <a:t>Sau</a:t>
            </a:r>
            <a:r>
              <a:rPr lang="en-US" dirty="0" smtClean="0">
                <a:solidFill>
                  <a:srgbClr val="000099"/>
                </a:solidFill>
              </a:rPr>
              <a:t> </a:t>
            </a:r>
            <a:r>
              <a:rPr lang="en-US" dirty="0" err="1" smtClean="0">
                <a:solidFill>
                  <a:srgbClr val="000099"/>
                </a:solidFill>
              </a:rPr>
              <a:t>đại</a:t>
            </a:r>
            <a:r>
              <a:rPr lang="en-US" dirty="0" smtClean="0">
                <a:solidFill>
                  <a:srgbClr val="000099"/>
                </a:solidFill>
              </a:rPr>
              <a:t> </a:t>
            </a:r>
            <a:r>
              <a:rPr lang="en-US" dirty="0" err="1" smtClean="0">
                <a:solidFill>
                  <a:srgbClr val="000099"/>
                </a:solidFill>
              </a:rPr>
              <a:t>học</a:t>
            </a:r>
            <a:r>
              <a:rPr lang="en-US" dirty="0" smtClean="0">
                <a:solidFill>
                  <a:srgbClr val="000099"/>
                </a:solidFill>
              </a:rPr>
              <a:t>.</a:t>
            </a:r>
            <a:endParaRPr lang="en-US" dirty="0">
              <a:solidFill>
                <a:srgbClr val="000099"/>
              </a:solidFill>
            </a:endParaRPr>
          </a:p>
        </p:txBody>
      </p:sp>
    </p:spTree>
    <p:extLst>
      <p:ext uri="{BB962C8B-B14F-4D97-AF65-F5344CB8AC3E}">
        <p14:creationId xmlns:p14="http://schemas.microsoft.com/office/powerpoint/2010/main" val="2160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Thay đổi trong quá trình đào tạo</a:t>
            </a:r>
            <a:endParaRPr lang="en-US" sz="3200"/>
          </a:p>
        </p:txBody>
      </p:sp>
      <p:sp>
        <p:nvSpPr>
          <p:cNvPr id="3" name="Content Placeholder 2"/>
          <p:cNvSpPr>
            <a:spLocks noGrp="1"/>
          </p:cNvSpPr>
          <p:nvPr>
            <p:ph idx="1"/>
          </p:nvPr>
        </p:nvSpPr>
        <p:spPr>
          <a:xfrm>
            <a:off x="457200" y="1600200"/>
            <a:ext cx="8229600" cy="4876800"/>
          </a:xfrm>
        </p:spPr>
        <p:txBody>
          <a:bodyPr>
            <a:normAutofit/>
          </a:bodyPr>
          <a:lstStyle/>
          <a:p>
            <a:pPr marL="463550" indent="-463550">
              <a:buFont typeface="Arial" charset="0"/>
              <a:buNone/>
            </a:pPr>
            <a:r>
              <a:rPr lang="en-US" sz="2400" b="1" smtClean="0">
                <a:solidFill>
                  <a:srgbClr val="000099"/>
                </a:solidFill>
                <a:latin typeface="Arial" charset="0"/>
              </a:rPr>
              <a:t>1.    Chế độ bảo lưu:</a:t>
            </a:r>
          </a:p>
          <a:p>
            <a:pPr marL="514350" indent="-514350" algn="just">
              <a:tabLst>
                <a:tab pos="463550" algn="l"/>
              </a:tabLst>
            </a:pPr>
            <a:r>
              <a:rPr lang="nl-NL" sz="2400" smtClean="0">
                <a:solidFill>
                  <a:srgbClr val="000099"/>
                </a:solidFill>
                <a:latin typeface="Arial" charset="0"/>
              </a:rPr>
              <a:t>Học viên chỉ được bảo lưu kết quả học tập 01 lần trong 01 năm khi: </a:t>
            </a:r>
            <a:endParaRPr lang="en-US" sz="2400" smtClean="0">
              <a:solidFill>
                <a:srgbClr val="000099"/>
              </a:solidFill>
              <a:latin typeface="Arial" charset="0"/>
            </a:endParaRPr>
          </a:p>
          <a:p>
            <a:pPr marL="914400" lvl="2" indent="-514350" algn="just">
              <a:buFont typeface="Arial" pitchFamily="34" charset="0"/>
              <a:buChar char="-"/>
              <a:tabLst>
                <a:tab pos="463550" algn="l"/>
              </a:tabLst>
            </a:pPr>
            <a:r>
              <a:rPr lang="nl-NL" smtClean="0">
                <a:solidFill>
                  <a:srgbClr val="000099"/>
                </a:solidFill>
                <a:latin typeface="Arial" charset="0"/>
              </a:rPr>
              <a:t>Được điều động vào lực lượng vũ trang hoặc thai sản;</a:t>
            </a:r>
            <a:endParaRPr lang="en-US" smtClean="0">
              <a:solidFill>
                <a:srgbClr val="000099"/>
              </a:solidFill>
              <a:latin typeface="Arial" charset="0"/>
            </a:endParaRPr>
          </a:p>
          <a:p>
            <a:pPr marL="914400" lvl="2" indent="-514350" algn="just">
              <a:buFont typeface="Arial" pitchFamily="34" charset="0"/>
              <a:buChar char="-"/>
              <a:tabLst>
                <a:tab pos="463550" algn="l"/>
              </a:tabLst>
            </a:pPr>
            <a:r>
              <a:rPr lang="nl-NL" smtClean="0">
                <a:solidFill>
                  <a:srgbClr val="000099"/>
                </a:solidFill>
                <a:latin typeface="Arial" charset="0"/>
              </a:rPr>
              <a:t>Bị ốm đau hoặc tai nạn phải điều trị thời gian dài, có giấy xác nhận của cơ quan y tế;</a:t>
            </a:r>
            <a:endParaRPr lang="en-US" smtClean="0">
              <a:solidFill>
                <a:srgbClr val="000099"/>
              </a:solidFill>
              <a:latin typeface="Arial" charset="0"/>
            </a:endParaRPr>
          </a:p>
          <a:p>
            <a:pPr marL="914400" lvl="2" indent="-514350" algn="just">
              <a:buFont typeface="Arial" pitchFamily="34" charset="0"/>
              <a:buChar char="-"/>
              <a:tabLst>
                <a:tab pos="463550" algn="l"/>
              </a:tabLst>
            </a:pPr>
            <a:r>
              <a:rPr lang="nl-NL" smtClean="0">
                <a:solidFill>
                  <a:srgbClr val="000099"/>
                </a:solidFill>
                <a:latin typeface="Arial" charset="0"/>
              </a:rPr>
              <a:t>Vì nhu cầu cá nhân;  </a:t>
            </a:r>
            <a:endParaRPr lang="en-US" smtClean="0">
              <a:solidFill>
                <a:srgbClr val="000099"/>
              </a:solidFill>
              <a:latin typeface="Arial" charset="0"/>
            </a:endParaRPr>
          </a:p>
          <a:p>
            <a:pPr marL="914400" lvl="2" indent="-514350" algn="just">
              <a:buFont typeface="Arial" pitchFamily="34" charset="0"/>
              <a:buChar char="-"/>
              <a:tabLst>
                <a:tab pos="463550" algn="l"/>
              </a:tabLst>
            </a:pPr>
            <a:r>
              <a:rPr lang="nl-NL" smtClean="0">
                <a:solidFill>
                  <a:srgbClr val="000099"/>
                </a:solidFill>
                <a:latin typeface="Arial" charset="0"/>
              </a:rPr>
              <a:t>Được cử đi học tập tại nước ngoài thời gian liên tục trên 2 tháng.</a:t>
            </a:r>
            <a:endParaRPr lang="en-US" smtClean="0">
              <a:solidFill>
                <a:srgbClr val="000099"/>
              </a:solidFill>
              <a:latin typeface="Arial" charset="0"/>
            </a:endParaRPr>
          </a:p>
          <a:p>
            <a:pPr marL="463550" lvl="0" indent="-463550" algn="just">
              <a:lnSpc>
                <a:spcPct val="120000"/>
              </a:lnSpc>
              <a:tabLst>
                <a:tab pos="463550" algn="l"/>
              </a:tabLst>
            </a:pPr>
            <a:endParaRPr lang="en-US" smtClean="0">
              <a:solidFill>
                <a:srgbClr val="000099"/>
              </a:solidFill>
              <a:latin typeface="Arial" charset="0"/>
            </a:endParaRPr>
          </a:p>
          <a:p>
            <a:pPr>
              <a:buNone/>
            </a:pPr>
            <a:endParaRPr lang="en-US" smtClean="0"/>
          </a:p>
          <a:p>
            <a:endParaRPr lang="en-US"/>
          </a:p>
        </p:txBody>
      </p:sp>
    </p:spTree>
    <p:extLst>
      <p:ext uri="{BB962C8B-B14F-4D97-AF65-F5344CB8AC3E}">
        <p14:creationId xmlns:p14="http://schemas.microsoft.com/office/powerpoint/2010/main" val="161458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Thay đổi trong quá trình đào tạo</a:t>
            </a:r>
            <a:endParaRPr lang="en-US" sz="320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lgn="just">
              <a:tabLst>
                <a:tab pos="463550" algn="l"/>
              </a:tabLst>
            </a:pPr>
            <a:r>
              <a:rPr lang="nl-NL" sz="2400" smtClean="0">
                <a:solidFill>
                  <a:srgbClr val="000099"/>
                </a:solidFill>
                <a:latin typeface="Arial" charset="0"/>
              </a:rPr>
              <a:t>Học viên khi muốn bảo lưu phải làm đơn có xác nhận của Viện/Khoa/Bộ môn (và GVHD nếu có).</a:t>
            </a:r>
            <a:endParaRPr lang="en-US" sz="2400" smtClean="0">
              <a:solidFill>
                <a:srgbClr val="000099"/>
              </a:solidFill>
              <a:latin typeface="Arial" charset="0"/>
            </a:endParaRPr>
          </a:p>
          <a:p>
            <a:pPr marL="514350" indent="-514350" algn="just">
              <a:tabLst>
                <a:tab pos="463550" algn="l"/>
              </a:tabLst>
            </a:pPr>
            <a:r>
              <a:rPr lang="nl-NL" sz="2400" smtClean="0">
                <a:solidFill>
                  <a:srgbClr val="000099"/>
                </a:solidFill>
                <a:latin typeface="Arial" charset="0"/>
              </a:rPr>
              <a:t>Học viên khi muốn trở lại học tập phải viết đơn gửi Phòng Đào tạo Sau đại học vào thời điểm hết thời hạn bảo lưu. </a:t>
            </a:r>
          </a:p>
          <a:p>
            <a:pPr marL="514350" indent="-514350" algn="just">
              <a:tabLst>
                <a:tab pos="463550" algn="l"/>
              </a:tabLst>
            </a:pPr>
            <a:r>
              <a:rPr lang="nl-NL" sz="2400" smtClean="0">
                <a:solidFill>
                  <a:srgbClr val="000099"/>
                </a:solidFill>
                <a:latin typeface="Arial" charset="0"/>
              </a:rPr>
              <a:t>Học viên có thể được bảo lưu kết quả thi tuyển sinh (điều động vào quân đội hoặc thai sản). </a:t>
            </a:r>
            <a:endParaRPr lang="en-US" sz="2400" smtClean="0">
              <a:solidFill>
                <a:srgbClr val="000099"/>
              </a:solidFill>
              <a:latin typeface="Arial" charset="0"/>
            </a:endParaRPr>
          </a:p>
          <a:p>
            <a:pPr marL="463550" lvl="0" indent="-463550" algn="just">
              <a:lnSpc>
                <a:spcPct val="120000"/>
              </a:lnSpc>
              <a:tabLst>
                <a:tab pos="463550" algn="l"/>
              </a:tabLst>
            </a:pPr>
            <a:endParaRPr lang="en-US" smtClean="0">
              <a:solidFill>
                <a:srgbClr val="000099"/>
              </a:solidFill>
              <a:latin typeface="Arial" charset="0"/>
            </a:endParaRPr>
          </a:p>
          <a:p>
            <a:pPr>
              <a:buNone/>
            </a:pPr>
            <a:endParaRPr lang="en-US" smtClean="0"/>
          </a:p>
          <a:p>
            <a:endParaRPr lang="en-US"/>
          </a:p>
        </p:txBody>
      </p:sp>
    </p:spTree>
    <p:extLst>
      <p:ext uri="{BB962C8B-B14F-4D97-AF65-F5344CB8AC3E}">
        <p14:creationId xmlns:p14="http://schemas.microsoft.com/office/powerpoint/2010/main" val="1819847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Thay đổi trong quá trình đào tạo</a:t>
            </a:r>
            <a:endParaRPr lang="en-US" sz="320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463550" indent="-463550">
              <a:buFont typeface="Arial" charset="0"/>
              <a:buAutoNum type="arabicPeriod" startAt="2"/>
            </a:pPr>
            <a:r>
              <a:rPr lang="en-US" sz="2400" b="1" smtClean="0">
                <a:solidFill>
                  <a:srgbClr val="000099"/>
                </a:solidFill>
                <a:latin typeface="Arial" charset="0"/>
              </a:rPr>
              <a:t>Chuyển cơ sở đào tạo khi:</a:t>
            </a:r>
          </a:p>
          <a:p>
            <a:pPr marL="514350" lvl="0" indent="-514350" algn="just">
              <a:tabLst>
                <a:tab pos="463550" algn="l"/>
              </a:tabLst>
            </a:pPr>
            <a:r>
              <a:rPr lang="nl-NL" sz="2400" smtClean="0">
                <a:solidFill>
                  <a:srgbClr val="000099"/>
                </a:solidFill>
                <a:latin typeface="Arial" charset="0"/>
              </a:rPr>
              <a:t>Học viên được làm thủ tục chuyển CSĐT khi</a:t>
            </a:r>
          </a:p>
          <a:p>
            <a:pPr marL="914400" lvl="1" indent="-514350" algn="just">
              <a:lnSpc>
                <a:spcPct val="150000"/>
              </a:lnSpc>
              <a:tabLst>
                <a:tab pos="463550" algn="l"/>
              </a:tabLst>
            </a:pPr>
            <a:r>
              <a:rPr lang="nl-NL" sz="2000" smtClean="0">
                <a:solidFill>
                  <a:srgbClr val="000099"/>
                </a:solidFill>
                <a:latin typeface="Arial" charset="0"/>
              </a:rPr>
              <a:t>Trong thời gian học tập, học viên chuyển vùng cư trú, có giấy xác nhận của địa phương;</a:t>
            </a:r>
            <a:endParaRPr lang="en-US" sz="2000" smtClean="0">
              <a:solidFill>
                <a:srgbClr val="000099"/>
              </a:solidFill>
              <a:latin typeface="Arial" charset="0"/>
            </a:endParaRPr>
          </a:p>
          <a:p>
            <a:pPr marL="914400" lvl="1" indent="-514350" algn="just">
              <a:lnSpc>
                <a:spcPct val="150000"/>
              </a:lnSpc>
              <a:tabLst>
                <a:tab pos="463550" algn="l"/>
              </a:tabLst>
            </a:pPr>
            <a:r>
              <a:rPr lang="nl-NL" sz="2000" smtClean="0">
                <a:solidFill>
                  <a:srgbClr val="000099"/>
                </a:solidFill>
                <a:latin typeface="Arial" charset="0"/>
              </a:rPr>
              <a:t>Không đang học học kỳ cuối khóa;</a:t>
            </a:r>
            <a:endParaRPr lang="en-US" sz="2000" smtClean="0">
              <a:solidFill>
                <a:srgbClr val="000099"/>
              </a:solidFill>
              <a:latin typeface="Arial" charset="0"/>
            </a:endParaRPr>
          </a:p>
          <a:p>
            <a:pPr marL="914400" lvl="1" indent="-514350" algn="just">
              <a:lnSpc>
                <a:spcPct val="150000"/>
              </a:lnSpc>
              <a:tabLst>
                <a:tab pos="463550" algn="l"/>
              </a:tabLst>
            </a:pPr>
            <a:r>
              <a:rPr lang="nl-NL" sz="2000" smtClean="0">
                <a:solidFill>
                  <a:srgbClr val="000099"/>
                </a:solidFill>
                <a:latin typeface="Arial" charset="0"/>
              </a:rPr>
              <a:t>Không trong thời gian bị kỷ luật từ cảnh cáo trở lên.</a:t>
            </a:r>
            <a:endParaRPr lang="en-US" sz="2000" smtClean="0">
              <a:solidFill>
                <a:srgbClr val="000099"/>
              </a:solidFill>
              <a:latin typeface="Arial" charset="0"/>
            </a:endParaRPr>
          </a:p>
          <a:p>
            <a:pPr marL="514350" indent="-514350" algn="just">
              <a:tabLst>
                <a:tab pos="463550" algn="l"/>
              </a:tabLst>
            </a:pPr>
            <a:r>
              <a:rPr lang="nl-NL" sz="2400" smtClean="0">
                <a:solidFill>
                  <a:srgbClr val="000099"/>
                </a:solidFill>
                <a:latin typeface="Arial" charset="0"/>
              </a:rPr>
              <a:t>Điều kiện được phép chuyển cơ sở đào tạo:</a:t>
            </a:r>
            <a:endParaRPr lang="en-US" sz="2400" smtClean="0">
              <a:solidFill>
                <a:srgbClr val="000099"/>
              </a:solidFill>
              <a:latin typeface="Arial" charset="0"/>
            </a:endParaRPr>
          </a:p>
          <a:p>
            <a:pPr marL="914400" lvl="1" indent="-514350" algn="just">
              <a:lnSpc>
                <a:spcPct val="150000"/>
              </a:lnSpc>
              <a:tabLst>
                <a:tab pos="463550" algn="l"/>
              </a:tabLst>
            </a:pPr>
            <a:r>
              <a:rPr lang="nl-NL" sz="2000" smtClean="0">
                <a:solidFill>
                  <a:srgbClr val="000099"/>
                </a:solidFill>
                <a:latin typeface="Arial" charset="0"/>
              </a:rPr>
              <a:t>Cơ sở đào tạo nơi chuyển đến phải có cùng chuyên ngành đào tạo với cơ sở đào tạo nơi chuyển đi;</a:t>
            </a:r>
            <a:endParaRPr lang="en-US" sz="2000" smtClean="0">
              <a:solidFill>
                <a:srgbClr val="000099"/>
              </a:solidFill>
              <a:latin typeface="Arial" charset="0"/>
            </a:endParaRPr>
          </a:p>
          <a:p>
            <a:pPr marL="914400" lvl="1" indent="-514350" algn="just">
              <a:lnSpc>
                <a:spcPct val="150000"/>
              </a:lnSpc>
              <a:tabLst>
                <a:tab pos="463550" algn="l"/>
              </a:tabLst>
            </a:pPr>
            <a:r>
              <a:rPr lang="nl-NL" sz="2000" smtClean="0">
                <a:solidFill>
                  <a:srgbClr val="000099"/>
                </a:solidFill>
                <a:latin typeface="Arial" charset="0"/>
              </a:rPr>
              <a:t>Được sự đồng ý của Thủ trưởng cơ sở đào tạo nơi xin chuyển đi và nơi xin chuyển đến.</a:t>
            </a:r>
            <a:endParaRPr lang="en-US" sz="2000" smtClean="0">
              <a:solidFill>
                <a:srgbClr val="000099"/>
              </a:solidFill>
              <a:latin typeface="Arial" charset="0"/>
            </a:endParaRPr>
          </a:p>
          <a:p>
            <a:pPr marL="463550" lvl="0" indent="-463550" algn="just">
              <a:lnSpc>
                <a:spcPct val="120000"/>
              </a:lnSpc>
              <a:tabLst>
                <a:tab pos="463550" algn="l"/>
              </a:tabLst>
            </a:pPr>
            <a:endParaRPr lang="en-US" smtClean="0">
              <a:solidFill>
                <a:srgbClr val="000099"/>
              </a:solidFill>
              <a:latin typeface="Arial" charset="0"/>
            </a:endParaRPr>
          </a:p>
          <a:p>
            <a:pPr>
              <a:buNone/>
            </a:pPr>
            <a:endParaRPr lang="en-US" smtClean="0"/>
          </a:p>
          <a:p>
            <a:endParaRPr lang="en-US"/>
          </a:p>
        </p:txBody>
      </p:sp>
    </p:spTree>
    <p:extLst>
      <p:ext uri="{BB962C8B-B14F-4D97-AF65-F5344CB8AC3E}">
        <p14:creationId xmlns:p14="http://schemas.microsoft.com/office/powerpoint/2010/main" val="172170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Thay đổi trong quá trình đào tạo</a:t>
            </a:r>
            <a:endParaRPr lang="en-US" sz="3200"/>
          </a:p>
        </p:txBody>
      </p:sp>
      <p:sp>
        <p:nvSpPr>
          <p:cNvPr id="3" name="Content Placeholder 2"/>
          <p:cNvSpPr>
            <a:spLocks noGrp="1"/>
          </p:cNvSpPr>
          <p:nvPr>
            <p:ph idx="1"/>
          </p:nvPr>
        </p:nvSpPr>
        <p:spPr>
          <a:xfrm>
            <a:off x="457200" y="1600200"/>
            <a:ext cx="8229600" cy="4876800"/>
          </a:xfrm>
        </p:spPr>
        <p:txBody>
          <a:bodyPr>
            <a:normAutofit/>
          </a:bodyPr>
          <a:lstStyle/>
          <a:p>
            <a:pPr lvl="0"/>
            <a:r>
              <a:rPr lang="nl-NL" sz="2400" smtClean="0">
                <a:solidFill>
                  <a:srgbClr val="000099"/>
                </a:solidFill>
                <a:latin typeface="Arial" charset="0"/>
              </a:rPr>
              <a:t>Thủ tục chuyển cơ sở đào tạo:</a:t>
            </a:r>
            <a:endParaRPr lang="en-US" sz="2400" smtClean="0">
              <a:solidFill>
                <a:srgbClr val="000099"/>
              </a:solidFill>
              <a:latin typeface="Arial" charset="0"/>
            </a:endParaRPr>
          </a:p>
          <a:p>
            <a:pPr lvl="1" algn="just">
              <a:lnSpc>
                <a:spcPct val="150000"/>
              </a:lnSpc>
            </a:pPr>
            <a:r>
              <a:rPr lang="nl-NL" sz="2000" smtClean="0">
                <a:solidFill>
                  <a:srgbClr val="000099"/>
                </a:solidFill>
                <a:latin typeface="Arial" charset="0"/>
              </a:rPr>
              <a:t>Học viên xin chuyển cơ sở đào tạo phải làm hồ sơ xin chuyển. Thủ trưởng cơ sở đào tạo nơi đến quy định Hồ sơ xin chuyển cơ sở đào tạo.</a:t>
            </a:r>
            <a:endParaRPr lang="en-US" sz="2000" smtClean="0">
              <a:solidFill>
                <a:srgbClr val="000099"/>
              </a:solidFill>
              <a:latin typeface="Arial" charset="0"/>
            </a:endParaRPr>
          </a:p>
          <a:p>
            <a:pPr lvl="1" algn="just">
              <a:lnSpc>
                <a:spcPct val="150000"/>
              </a:lnSpc>
            </a:pPr>
            <a:r>
              <a:rPr lang="nl-NL" sz="2000" smtClean="0">
                <a:solidFill>
                  <a:srgbClr val="000099"/>
                </a:solidFill>
                <a:latin typeface="Arial" charset="0"/>
              </a:rPr>
              <a:t>Thủ trưởng cơ sở đào tạo nơi chuyển đến ra quyết định tiếp nhận học viên, quyết định công nhận một phần hoặc toàn bộ các học phần mà học viên đã học.</a:t>
            </a:r>
            <a:endParaRPr lang="en-US" sz="2000" smtClean="0">
              <a:solidFill>
                <a:srgbClr val="000099"/>
              </a:solidFill>
              <a:latin typeface="Arial" charset="0"/>
            </a:endParaRPr>
          </a:p>
          <a:p>
            <a:pPr marL="463550" lvl="0" indent="-463550" algn="just">
              <a:lnSpc>
                <a:spcPct val="120000"/>
              </a:lnSpc>
              <a:tabLst>
                <a:tab pos="463550" algn="l"/>
              </a:tabLst>
            </a:pPr>
            <a:endParaRPr lang="en-US" smtClean="0">
              <a:solidFill>
                <a:srgbClr val="000099"/>
              </a:solidFill>
              <a:latin typeface="Arial" charset="0"/>
            </a:endParaRPr>
          </a:p>
          <a:p>
            <a:pPr>
              <a:buNone/>
            </a:pPr>
            <a:endParaRPr lang="en-US" smtClean="0"/>
          </a:p>
          <a:p>
            <a:endParaRPr lang="en-US"/>
          </a:p>
        </p:txBody>
      </p:sp>
    </p:spTree>
    <p:extLst>
      <p:ext uri="{BB962C8B-B14F-4D97-AF65-F5344CB8AC3E}">
        <p14:creationId xmlns:p14="http://schemas.microsoft.com/office/powerpoint/2010/main" val="305794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Quy</a:t>
            </a:r>
            <a:r>
              <a:rPr lang="en-US" dirty="0" smtClean="0"/>
              <a:t> </a:t>
            </a:r>
            <a:r>
              <a:rPr lang="en-US" dirty="0" err="1" smtClean="0"/>
              <a:t>chế</a:t>
            </a:r>
            <a:r>
              <a:rPr lang="en-US" dirty="0" smtClean="0"/>
              <a:t> </a:t>
            </a:r>
            <a:r>
              <a:rPr lang="en-US" dirty="0" err="1" smtClean="0"/>
              <a:t>khen</a:t>
            </a:r>
            <a:r>
              <a:rPr lang="en-US" dirty="0" smtClean="0"/>
              <a:t> </a:t>
            </a:r>
            <a:r>
              <a:rPr lang="en-US" dirty="0" err="1" smtClean="0"/>
              <a:t>thưởng+kỷ</a:t>
            </a:r>
            <a:r>
              <a:rPr lang="en-US" dirty="0" smtClean="0"/>
              <a:t> </a:t>
            </a:r>
            <a:r>
              <a:rPr lang="en-US" dirty="0" err="1" smtClean="0"/>
              <a:t>luật</a:t>
            </a:r>
            <a:endParaRPr lang="en-US" dirty="0"/>
          </a:p>
        </p:txBody>
      </p:sp>
      <p:sp>
        <p:nvSpPr>
          <p:cNvPr id="3" name="Content Placeholder 2"/>
          <p:cNvSpPr>
            <a:spLocks noGrp="1"/>
          </p:cNvSpPr>
          <p:nvPr>
            <p:ph idx="1"/>
          </p:nvPr>
        </p:nvSpPr>
        <p:spPr/>
        <p:txBody>
          <a:bodyPr>
            <a:normAutofit fontScale="92500"/>
          </a:bodyPr>
          <a:lstStyle/>
          <a:p>
            <a:pPr algn="just"/>
            <a:r>
              <a:rPr lang="en-US" dirty="0" err="1" smtClean="0">
                <a:solidFill>
                  <a:srgbClr val="000099"/>
                </a:solidFill>
              </a:rPr>
              <a:t>Khiển</a:t>
            </a:r>
            <a:r>
              <a:rPr lang="en-US" dirty="0" smtClean="0">
                <a:solidFill>
                  <a:srgbClr val="000099"/>
                </a:solidFill>
              </a:rPr>
              <a:t> </a:t>
            </a:r>
            <a:r>
              <a:rPr lang="en-US" dirty="0" err="1" smtClean="0">
                <a:solidFill>
                  <a:srgbClr val="000099"/>
                </a:solidFill>
              </a:rPr>
              <a:t>trách</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một</a:t>
            </a:r>
            <a:r>
              <a:rPr lang="en-US" dirty="0" smtClean="0">
                <a:solidFill>
                  <a:srgbClr val="000099"/>
                </a:solidFill>
              </a:rPr>
              <a:t> </a:t>
            </a:r>
            <a:r>
              <a:rPr lang="en-US" dirty="0" err="1" smtClean="0">
                <a:solidFill>
                  <a:srgbClr val="000099"/>
                </a:solidFill>
              </a:rPr>
              <a:t>trong</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lỗi</a:t>
            </a:r>
            <a:r>
              <a:rPr lang="en-US" dirty="0" smtClean="0">
                <a:solidFill>
                  <a:srgbClr val="000099"/>
                </a:solidFill>
              </a:rPr>
              <a:t> </a:t>
            </a:r>
            <a:r>
              <a:rPr lang="en-US" dirty="0" err="1" smtClean="0">
                <a:solidFill>
                  <a:srgbClr val="000099"/>
                </a:solidFill>
              </a:rPr>
              <a:t>sau</a:t>
            </a:r>
            <a:endParaRPr lang="en-US" dirty="0" smtClean="0">
              <a:solidFill>
                <a:srgbClr val="000099"/>
              </a:solidFill>
            </a:endParaRPr>
          </a:p>
          <a:p>
            <a:pPr marL="914400" lvl="1" indent="-520700" algn="just">
              <a:buFont typeface="Tahoma" pitchFamily="34" charset="0"/>
              <a:buChar char="+"/>
            </a:pPr>
            <a:r>
              <a:rPr lang="en-US" dirty="0" err="1" smtClean="0">
                <a:solidFill>
                  <a:srgbClr val="000099"/>
                </a:solidFill>
              </a:rPr>
              <a:t>Nghỉ</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không</a:t>
            </a:r>
            <a:r>
              <a:rPr lang="en-US" dirty="0" smtClean="0">
                <a:solidFill>
                  <a:srgbClr val="000099"/>
                </a:solidFill>
              </a:rPr>
              <a:t> </a:t>
            </a:r>
            <a:r>
              <a:rPr lang="en-US" dirty="0" err="1" smtClean="0">
                <a:solidFill>
                  <a:srgbClr val="000099"/>
                </a:solidFill>
              </a:rPr>
              <a:t>phép</a:t>
            </a:r>
            <a:r>
              <a:rPr lang="en-US" dirty="0" smtClean="0">
                <a:solidFill>
                  <a:srgbClr val="000099"/>
                </a:solidFill>
              </a:rPr>
              <a:t> ≥ 3 </a:t>
            </a:r>
            <a:r>
              <a:rPr lang="en-US" dirty="0" err="1" smtClean="0">
                <a:solidFill>
                  <a:srgbClr val="000099"/>
                </a:solidFill>
              </a:rPr>
              <a:t>ngày</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1 </a:t>
            </a:r>
            <a:r>
              <a:rPr lang="en-US" dirty="0" err="1" smtClean="0">
                <a:solidFill>
                  <a:srgbClr val="000099"/>
                </a:solidFill>
              </a:rPr>
              <a:t>lần</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ko</a:t>
            </a:r>
            <a:r>
              <a:rPr lang="en-US" dirty="0" smtClean="0">
                <a:solidFill>
                  <a:srgbClr val="000099"/>
                </a:solidFill>
              </a:rPr>
              <a:t> </a:t>
            </a:r>
            <a:r>
              <a:rPr lang="en-US" dirty="0" err="1" smtClean="0">
                <a:solidFill>
                  <a:srgbClr val="000099"/>
                </a:solidFill>
              </a:rPr>
              <a:t>lý</a:t>
            </a:r>
            <a:r>
              <a:rPr lang="en-US" dirty="0" smtClean="0">
                <a:solidFill>
                  <a:srgbClr val="000099"/>
                </a:solidFill>
              </a:rPr>
              <a:t> do 1 </a:t>
            </a:r>
            <a:r>
              <a:rPr lang="en-US" dirty="0" err="1" smtClean="0">
                <a:solidFill>
                  <a:srgbClr val="000099"/>
                </a:solidFill>
              </a:rPr>
              <a:t>lần</a:t>
            </a:r>
            <a:r>
              <a:rPr lang="en-US" dirty="0" smtClean="0">
                <a:solidFill>
                  <a:srgbClr val="000099"/>
                </a:solidFill>
              </a:rPr>
              <a:t>;</a:t>
            </a: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bị</a:t>
            </a:r>
            <a:r>
              <a:rPr lang="en-US" dirty="0" smtClean="0">
                <a:solidFill>
                  <a:srgbClr val="000099"/>
                </a:solidFill>
              </a:rPr>
              <a:t> </a:t>
            </a:r>
            <a:r>
              <a:rPr lang="en-US" dirty="0" err="1" smtClean="0">
                <a:solidFill>
                  <a:srgbClr val="000099"/>
                </a:solidFill>
              </a:rPr>
              <a:t>đình</a:t>
            </a:r>
            <a:r>
              <a:rPr lang="en-US" dirty="0" smtClean="0">
                <a:solidFill>
                  <a:srgbClr val="000099"/>
                </a:solidFill>
              </a:rPr>
              <a:t> </a:t>
            </a:r>
            <a:r>
              <a:rPr lang="en-US" dirty="0" err="1" smtClean="0">
                <a:solidFill>
                  <a:srgbClr val="000099"/>
                </a:solidFill>
              </a:rPr>
              <a:t>chỉ</a:t>
            </a:r>
            <a:r>
              <a:rPr lang="en-US" dirty="0" smtClean="0">
                <a:solidFill>
                  <a:srgbClr val="000099"/>
                </a:solidFill>
              </a:rPr>
              <a:t> </a:t>
            </a:r>
            <a:r>
              <a:rPr lang="en-US" dirty="0" err="1" smtClean="0">
                <a:solidFill>
                  <a:srgbClr val="000099"/>
                </a:solidFill>
              </a:rPr>
              <a:t>thỉ</a:t>
            </a:r>
            <a:r>
              <a:rPr lang="en-US" dirty="0" smtClean="0">
                <a:solidFill>
                  <a:srgbClr val="000099"/>
                </a:solidFill>
              </a:rPr>
              <a:t> (</a:t>
            </a:r>
            <a:r>
              <a:rPr lang="en-US" dirty="0" err="1" smtClean="0">
                <a:solidFill>
                  <a:srgbClr val="000099"/>
                </a:solidFill>
              </a:rPr>
              <a:t>Trường</a:t>
            </a:r>
            <a:r>
              <a:rPr lang="en-US" dirty="0" smtClean="0">
                <a:solidFill>
                  <a:srgbClr val="000099"/>
                </a:solidFill>
              </a:rPr>
              <a:t> </a:t>
            </a:r>
            <a:r>
              <a:rPr lang="en-US" dirty="0" err="1" smtClean="0">
                <a:solidFill>
                  <a:srgbClr val="000099"/>
                </a:solidFill>
              </a:rPr>
              <a:t>hợp</a:t>
            </a:r>
            <a:r>
              <a:rPr lang="en-US" dirty="0" smtClean="0">
                <a:solidFill>
                  <a:srgbClr val="000099"/>
                </a:solidFill>
              </a:rPr>
              <a:t> </a:t>
            </a:r>
            <a:r>
              <a:rPr lang="en-US" dirty="0" err="1" smtClean="0">
                <a:solidFill>
                  <a:srgbClr val="000099"/>
                </a:solidFill>
              </a:rPr>
              <a:t>này</a:t>
            </a:r>
            <a:r>
              <a:rPr lang="en-US" dirty="0" smtClean="0">
                <a:solidFill>
                  <a:srgbClr val="000099"/>
                </a:solidFill>
              </a:rPr>
              <a:t> </a:t>
            </a:r>
            <a:r>
              <a:rPr lang="en-US" dirty="0" err="1" smtClean="0">
                <a:solidFill>
                  <a:srgbClr val="000099"/>
                </a:solidFill>
              </a:rPr>
              <a:t>sẽ</a:t>
            </a:r>
            <a:r>
              <a:rPr lang="en-US" dirty="0" smtClean="0">
                <a:solidFill>
                  <a:srgbClr val="000099"/>
                </a:solidFill>
              </a:rPr>
              <a:t> </a:t>
            </a:r>
            <a:r>
              <a:rPr lang="en-US" dirty="0" err="1" smtClean="0">
                <a:solidFill>
                  <a:srgbClr val="000099"/>
                </a:solidFill>
              </a:rPr>
              <a:t>gửi</a:t>
            </a:r>
            <a:r>
              <a:rPr lang="en-US" dirty="0" smtClean="0">
                <a:solidFill>
                  <a:srgbClr val="000099"/>
                </a:solidFill>
              </a:rPr>
              <a:t> </a:t>
            </a:r>
            <a:r>
              <a:rPr lang="en-US" dirty="0" err="1" smtClean="0">
                <a:solidFill>
                  <a:srgbClr val="000099"/>
                </a:solidFill>
              </a:rPr>
              <a:t>Thông</a:t>
            </a:r>
            <a:r>
              <a:rPr lang="en-US" dirty="0" smtClean="0">
                <a:solidFill>
                  <a:srgbClr val="000099"/>
                </a:solidFill>
              </a:rPr>
              <a:t> </a:t>
            </a:r>
            <a:r>
              <a:rPr lang="en-US" dirty="0" err="1" smtClean="0">
                <a:solidFill>
                  <a:srgbClr val="000099"/>
                </a:solidFill>
              </a:rPr>
              <a:t>báo</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cơ</a:t>
            </a:r>
            <a:r>
              <a:rPr lang="en-US" dirty="0" smtClean="0">
                <a:solidFill>
                  <a:srgbClr val="000099"/>
                </a:solidFill>
              </a:rPr>
              <a:t> </a:t>
            </a:r>
            <a:r>
              <a:rPr lang="en-US" dirty="0" err="1" smtClean="0">
                <a:solidFill>
                  <a:srgbClr val="000099"/>
                </a:solidFill>
              </a:rPr>
              <a:t>quan</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trực</a:t>
            </a:r>
            <a:r>
              <a:rPr lang="en-US" dirty="0" smtClean="0">
                <a:solidFill>
                  <a:srgbClr val="000099"/>
                </a:solidFill>
              </a:rPr>
              <a:t> </a:t>
            </a:r>
            <a:r>
              <a:rPr lang="en-US" dirty="0" err="1" smtClean="0">
                <a:solidFill>
                  <a:srgbClr val="000099"/>
                </a:solidFill>
              </a:rPr>
              <a:t>từ</a:t>
            </a:r>
            <a:r>
              <a:rPr lang="en-US" dirty="0" smtClean="0">
                <a:solidFill>
                  <a:srgbClr val="000099"/>
                </a:solidFill>
              </a:rPr>
              <a:t> 01 </a:t>
            </a:r>
            <a:r>
              <a:rPr lang="en-US" dirty="0" err="1" smtClean="0">
                <a:solidFill>
                  <a:srgbClr val="000099"/>
                </a:solidFill>
              </a:rPr>
              <a:t>lần</a:t>
            </a:r>
            <a:r>
              <a:rPr lang="en-US" dirty="0" smtClean="0">
                <a:solidFill>
                  <a:srgbClr val="000099"/>
                </a:solidFill>
              </a:rPr>
              <a:t>;</a:t>
            </a: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KTX, </a:t>
            </a:r>
            <a:r>
              <a:rPr lang="en-US" dirty="0" err="1" smtClean="0">
                <a:solidFill>
                  <a:srgbClr val="000099"/>
                </a:solidFill>
              </a:rPr>
              <a:t>bệnh</a:t>
            </a:r>
            <a:r>
              <a:rPr lang="en-US" dirty="0" smtClean="0">
                <a:solidFill>
                  <a:srgbClr val="000099"/>
                </a:solidFill>
              </a:rPr>
              <a:t> </a:t>
            </a:r>
            <a:r>
              <a:rPr lang="en-US" dirty="0" err="1" smtClean="0">
                <a:solidFill>
                  <a:srgbClr val="000099"/>
                </a:solidFill>
              </a:rPr>
              <a:t>viện</a:t>
            </a:r>
            <a:r>
              <a:rPr lang="en-US" dirty="0" smtClean="0">
                <a:solidFill>
                  <a:srgbClr val="000099"/>
                </a:solidFill>
              </a:rPr>
              <a:t>…(</a:t>
            </a:r>
            <a:r>
              <a:rPr lang="en-US" dirty="0" err="1" smtClean="0">
                <a:solidFill>
                  <a:srgbClr val="000099"/>
                </a:solidFill>
              </a:rPr>
              <a:t>Tùy</a:t>
            </a:r>
            <a:r>
              <a:rPr lang="en-US" dirty="0">
                <a:solidFill>
                  <a:srgbClr val="000099"/>
                </a:solidFill>
              </a:rPr>
              <a:t> </a:t>
            </a:r>
            <a:r>
              <a:rPr lang="en-US" dirty="0" err="1" smtClean="0">
                <a:solidFill>
                  <a:srgbClr val="000099"/>
                </a:solidFill>
              </a:rPr>
              <a:t>mức</a:t>
            </a:r>
            <a:r>
              <a:rPr lang="en-US" dirty="0" smtClean="0">
                <a:solidFill>
                  <a:srgbClr val="000099"/>
                </a:solidFill>
              </a:rPr>
              <a:t> </a:t>
            </a:r>
            <a:r>
              <a:rPr lang="en-US" dirty="0" err="1" smtClean="0">
                <a:solidFill>
                  <a:srgbClr val="000099"/>
                </a:solidFill>
              </a:rPr>
              <a:t>độ</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Các</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pháp</a:t>
            </a:r>
            <a:r>
              <a:rPr lang="en-US" dirty="0" smtClean="0">
                <a:solidFill>
                  <a:srgbClr val="000099"/>
                </a:solidFill>
              </a:rPr>
              <a:t> </a:t>
            </a:r>
            <a:r>
              <a:rPr lang="en-US" dirty="0" err="1" smtClean="0">
                <a:solidFill>
                  <a:srgbClr val="000099"/>
                </a:solidFill>
              </a:rPr>
              <a:t>luật</a:t>
            </a:r>
            <a:r>
              <a:rPr lang="en-US" dirty="0" smtClean="0">
                <a:solidFill>
                  <a:srgbClr val="000099"/>
                </a:solidFill>
              </a:rPr>
              <a:t> (</a:t>
            </a:r>
            <a:r>
              <a:rPr lang="en-US" dirty="0" err="1" smtClean="0">
                <a:solidFill>
                  <a:srgbClr val="000099"/>
                </a:solidFill>
              </a:rPr>
              <a:t>cờ</a:t>
            </a:r>
            <a:r>
              <a:rPr lang="en-US" dirty="0" smtClean="0">
                <a:solidFill>
                  <a:srgbClr val="000099"/>
                </a:solidFill>
              </a:rPr>
              <a:t> </a:t>
            </a:r>
            <a:r>
              <a:rPr lang="en-US" dirty="0" err="1" smtClean="0">
                <a:solidFill>
                  <a:srgbClr val="000099"/>
                </a:solidFill>
              </a:rPr>
              <a:t>bạc</a:t>
            </a:r>
            <a:r>
              <a:rPr lang="en-US" dirty="0" smtClean="0">
                <a:solidFill>
                  <a:srgbClr val="000099"/>
                </a:solidFill>
              </a:rPr>
              <a:t>, </a:t>
            </a:r>
            <a:r>
              <a:rPr lang="en-US" dirty="0" err="1" smtClean="0">
                <a:solidFill>
                  <a:srgbClr val="000099"/>
                </a:solidFill>
              </a:rPr>
              <a:t>đua</a:t>
            </a:r>
            <a:r>
              <a:rPr lang="en-US" dirty="0" smtClean="0">
                <a:solidFill>
                  <a:srgbClr val="000099"/>
                </a:solidFill>
              </a:rPr>
              <a:t> </a:t>
            </a:r>
            <a:r>
              <a:rPr lang="en-US" dirty="0" err="1" smtClean="0">
                <a:solidFill>
                  <a:srgbClr val="000099"/>
                </a:solidFill>
              </a:rPr>
              <a:t>xe</a:t>
            </a:r>
            <a:r>
              <a:rPr lang="en-US" dirty="0">
                <a:solidFill>
                  <a:srgbClr val="000099"/>
                </a:solidFill>
              </a:rPr>
              <a:t>…) (</a:t>
            </a:r>
            <a:r>
              <a:rPr lang="en-US" dirty="0" err="1">
                <a:solidFill>
                  <a:srgbClr val="000099"/>
                </a:solidFill>
              </a:rPr>
              <a:t>Tùy</a:t>
            </a:r>
            <a:r>
              <a:rPr lang="en-US" dirty="0">
                <a:solidFill>
                  <a:srgbClr val="000099"/>
                </a:solidFill>
              </a:rPr>
              <a:t> </a:t>
            </a:r>
            <a:r>
              <a:rPr lang="en-US" dirty="0" err="1">
                <a:solidFill>
                  <a:srgbClr val="000099"/>
                </a:solidFill>
              </a:rPr>
              <a:t>mức</a:t>
            </a:r>
            <a:r>
              <a:rPr lang="en-US" dirty="0">
                <a:solidFill>
                  <a:srgbClr val="000099"/>
                </a:solidFill>
              </a:rPr>
              <a:t> </a:t>
            </a:r>
            <a:r>
              <a:rPr lang="en-US" dirty="0" err="1">
                <a:solidFill>
                  <a:srgbClr val="000099"/>
                </a:solidFill>
              </a:rPr>
              <a:t>độ</a:t>
            </a:r>
            <a:r>
              <a:rPr lang="en-US" dirty="0">
                <a:solidFill>
                  <a:srgbClr val="000099"/>
                </a:solidFill>
              </a:rPr>
              <a:t>)</a:t>
            </a:r>
          </a:p>
        </p:txBody>
      </p:sp>
    </p:spTree>
    <p:extLst>
      <p:ext uri="{BB962C8B-B14F-4D97-AF65-F5344CB8AC3E}">
        <p14:creationId xmlns:p14="http://schemas.microsoft.com/office/powerpoint/2010/main" val="160056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Quy</a:t>
            </a:r>
            <a:r>
              <a:rPr lang="en-US" dirty="0" smtClean="0"/>
              <a:t> </a:t>
            </a:r>
            <a:r>
              <a:rPr lang="en-US" dirty="0" err="1" smtClean="0"/>
              <a:t>chế</a:t>
            </a:r>
            <a:r>
              <a:rPr lang="en-US" dirty="0" smtClean="0"/>
              <a:t> </a:t>
            </a:r>
            <a:r>
              <a:rPr lang="en-US" dirty="0" err="1" smtClean="0"/>
              <a:t>khen</a:t>
            </a:r>
            <a:r>
              <a:rPr lang="en-US" dirty="0" smtClean="0"/>
              <a:t> </a:t>
            </a:r>
            <a:r>
              <a:rPr lang="en-US" dirty="0" err="1" smtClean="0"/>
              <a:t>thưởng+kỷ</a:t>
            </a:r>
            <a:r>
              <a:rPr lang="en-US" dirty="0" smtClean="0"/>
              <a:t> </a:t>
            </a:r>
            <a:r>
              <a:rPr lang="en-US" dirty="0" err="1" smtClean="0"/>
              <a:t>luật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err="1" smtClean="0">
                <a:solidFill>
                  <a:srgbClr val="000099"/>
                </a:solidFill>
              </a:rPr>
              <a:t>Cảnh</a:t>
            </a:r>
            <a:r>
              <a:rPr lang="en-US" dirty="0" smtClean="0">
                <a:solidFill>
                  <a:srgbClr val="000099"/>
                </a:solidFill>
              </a:rPr>
              <a:t> </a:t>
            </a:r>
            <a:r>
              <a:rPr lang="en-US" dirty="0" err="1" smtClean="0">
                <a:solidFill>
                  <a:srgbClr val="000099"/>
                </a:solidFill>
              </a:rPr>
              <a:t>cáo</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một</a:t>
            </a:r>
            <a:r>
              <a:rPr lang="en-US" dirty="0" smtClean="0">
                <a:solidFill>
                  <a:srgbClr val="000099"/>
                </a:solidFill>
              </a:rPr>
              <a:t> </a:t>
            </a:r>
            <a:r>
              <a:rPr lang="en-US" dirty="0" err="1" smtClean="0">
                <a:solidFill>
                  <a:srgbClr val="000099"/>
                </a:solidFill>
              </a:rPr>
              <a:t>trong</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lỗi</a:t>
            </a:r>
            <a:r>
              <a:rPr lang="en-US" dirty="0" smtClean="0">
                <a:solidFill>
                  <a:srgbClr val="000099"/>
                </a:solidFill>
              </a:rPr>
              <a:t> </a:t>
            </a:r>
            <a:r>
              <a:rPr lang="en-US" dirty="0" err="1" smtClean="0">
                <a:solidFill>
                  <a:srgbClr val="000099"/>
                </a:solidFill>
              </a:rPr>
              <a:t>sau</a:t>
            </a:r>
            <a:endParaRPr lang="en-US" dirty="0" smtClean="0">
              <a:solidFill>
                <a:srgbClr val="000099"/>
              </a:solidFill>
            </a:endParaRPr>
          </a:p>
          <a:p>
            <a:pPr marL="914400" lvl="1" indent="-520700" algn="just">
              <a:buFont typeface="Tahoma" pitchFamily="34" charset="0"/>
              <a:buChar char="+"/>
            </a:pPr>
            <a:r>
              <a:rPr lang="en-US" dirty="0" err="1" smtClean="0">
                <a:solidFill>
                  <a:srgbClr val="000099"/>
                </a:solidFill>
              </a:rPr>
              <a:t>Nghỉ</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không</a:t>
            </a:r>
            <a:r>
              <a:rPr lang="en-US" dirty="0" smtClean="0">
                <a:solidFill>
                  <a:srgbClr val="000099"/>
                </a:solidFill>
              </a:rPr>
              <a:t> </a:t>
            </a:r>
            <a:r>
              <a:rPr lang="en-US" dirty="0" err="1" smtClean="0">
                <a:solidFill>
                  <a:srgbClr val="000099"/>
                </a:solidFill>
              </a:rPr>
              <a:t>phép</a:t>
            </a:r>
            <a:r>
              <a:rPr lang="en-US" dirty="0" smtClean="0">
                <a:solidFill>
                  <a:srgbClr val="000099"/>
                </a:solidFill>
              </a:rPr>
              <a:t> ≥ 3 </a:t>
            </a:r>
            <a:r>
              <a:rPr lang="en-US" dirty="0" err="1" smtClean="0">
                <a:solidFill>
                  <a:srgbClr val="000099"/>
                </a:solidFill>
              </a:rPr>
              <a:t>ngày</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lần</a:t>
            </a:r>
            <a:r>
              <a:rPr lang="en-US" dirty="0" smtClean="0">
                <a:solidFill>
                  <a:srgbClr val="000099"/>
                </a:solidFill>
              </a:rPr>
              <a:t> 2;</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ko</a:t>
            </a:r>
            <a:r>
              <a:rPr lang="en-US" dirty="0" smtClean="0">
                <a:solidFill>
                  <a:srgbClr val="000099"/>
                </a:solidFill>
              </a:rPr>
              <a:t> </a:t>
            </a:r>
            <a:r>
              <a:rPr lang="en-US" dirty="0" err="1" smtClean="0">
                <a:solidFill>
                  <a:srgbClr val="000099"/>
                </a:solidFill>
              </a:rPr>
              <a:t>lý</a:t>
            </a:r>
            <a:r>
              <a:rPr lang="en-US" dirty="0" smtClean="0">
                <a:solidFill>
                  <a:srgbClr val="000099"/>
                </a:solidFill>
              </a:rPr>
              <a:t> do 2 </a:t>
            </a:r>
            <a:r>
              <a:rPr lang="en-US" dirty="0" err="1" smtClean="0">
                <a:solidFill>
                  <a:srgbClr val="000099"/>
                </a:solidFill>
              </a:rPr>
              <a:t>lần</a:t>
            </a:r>
            <a:r>
              <a:rPr lang="en-US" dirty="0" smtClean="0">
                <a:solidFill>
                  <a:srgbClr val="000099"/>
                </a:solidFill>
              </a:rPr>
              <a:t>;</a:t>
            </a: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bị</a:t>
            </a:r>
            <a:r>
              <a:rPr lang="en-US" dirty="0" smtClean="0">
                <a:solidFill>
                  <a:srgbClr val="000099"/>
                </a:solidFill>
              </a:rPr>
              <a:t> </a:t>
            </a:r>
            <a:r>
              <a:rPr lang="en-US" dirty="0" err="1" smtClean="0">
                <a:solidFill>
                  <a:srgbClr val="000099"/>
                </a:solidFill>
              </a:rPr>
              <a:t>đình</a:t>
            </a:r>
            <a:r>
              <a:rPr lang="en-US" dirty="0" smtClean="0">
                <a:solidFill>
                  <a:srgbClr val="000099"/>
                </a:solidFill>
              </a:rPr>
              <a:t> </a:t>
            </a:r>
            <a:r>
              <a:rPr lang="en-US" dirty="0" err="1" smtClean="0">
                <a:solidFill>
                  <a:srgbClr val="000099"/>
                </a:solidFill>
              </a:rPr>
              <a:t>chỉ</a:t>
            </a:r>
            <a:r>
              <a:rPr lang="en-US" dirty="0" smtClean="0">
                <a:solidFill>
                  <a:srgbClr val="000099"/>
                </a:solidFill>
              </a:rPr>
              <a:t> </a:t>
            </a:r>
            <a:r>
              <a:rPr lang="en-US" dirty="0" err="1" smtClean="0">
                <a:solidFill>
                  <a:srgbClr val="000099"/>
                </a:solidFill>
              </a:rPr>
              <a:t>thỉ</a:t>
            </a:r>
            <a:r>
              <a:rPr lang="en-US" dirty="0" smtClean="0">
                <a:solidFill>
                  <a:srgbClr val="000099"/>
                </a:solidFill>
              </a:rPr>
              <a:t> (</a:t>
            </a:r>
            <a:r>
              <a:rPr lang="en-US" dirty="0" err="1" smtClean="0">
                <a:solidFill>
                  <a:srgbClr val="000099"/>
                </a:solidFill>
              </a:rPr>
              <a:t>Trường</a:t>
            </a:r>
            <a:r>
              <a:rPr lang="en-US" dirty="0" smtClean="0">
                <a:solidFill>
                  <a:srgbClr val="000099"/>
                </a:solidFill>
              </a:rPr>
              <a:t> </a:t>
            </a:r>
            <a:r>
              <a:rPr lang="en-US" dirty="0" err="1" smtClean="0">
                <a:solidFill>
                  <a:srgbClr val="000099"/>
                </a:solidFill>
              </a:rPr>
              <a:t>hợp</a:t>
            </a:r>
            <a:r>
              <a:rPr lang="en-US" dirty="0" smtClean="0">
                <a:solidFill>
                  <a:srgbClr val="000099"/>
                </a:solidFill>
              </a:rPr>
              <a:t> </a:t>
            </a:r>
            <a:r>
              <a:rPr lang="en-US" dirty="0" err="1" smtClean="0">
                <a:solidFill>
                  <a:srgbClr val="000099"/>
                </a:solidFill>
              </a:rPr>
              <a:t>này</a:t>
            </a:r>
            <a:r>
              <a:rPr lang="en-US" dirty="0" smtClean="0">
                <a:solidFill>
                  <a:srgbClr val="000099"/>
                </a:solidFill>
              </a:rPr>
              <a:t> </a:t>
            </a:r>
            <a:r>
              <a:rPr lang="en-US" dirty="0" err="1" smtClean="0">
                <a:solidFill>
                  <a:srgbClr val="000099"/>
                </a:solidFill>
              </a:rPr>
              <a:t>sẽ</a:t>
            </a:r>
            <a:r>
              <a:rPr lang="en-US" dirty="0" smtClean="0">
                <a:solidFill>
                  <a:srgbClr val="000099"/>
                </a:solidFill>
              </a:rPr>
              <a:t> </a:t>
            </a:r>
            <a:r>
              <a:rPr lang="en-US" dirty="0" err="1" smtClean="0">
                <a:solidFill>
                  <a:srgbClr val="000099"/>
                </a:solidFill>
              </a:rPr>
              <a:t>gửi</a:t>
            </a:r>
            <a:r>
              <a:rPr lang="en-US" dirty="0" smtClean="0">
                <a:solidFill>
                  <a:srgbClr val="000099"/>
                </a:solidFill>
              </a:rPr>
              <a:t> </a:t>
            </a:r>
            <a:r>
              <a:rPr lang="en-US" dirty="0" err="1" smtClean="0">
                <a:solidFill>
                  <a:srgbClr val="000099"/>
                </a:solidFill>
              </a:rPr>
              <a:t>Thông</a:t>
            </a:r>
            <a:r>
              <a:rPr lang="en-US" dirty="0" smtClean="0">
                <a:solidFill>
                  <a:srgbClr val="000099"/>
                </a:solidFill>
              </a:rPr>
              <a:t> </a:t>
            </a:r>
            <a:r>
              <a:rPr lang="en-US" dirty="0" err="1" smtClean="0">
                <a:solidFill>
                  <a:srgbClr val="000099"/>
                </a:solidFill>
              </a:rPr>
              <a:t>báo</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cơ</a:t>
            </a:r>
            <a:r>
              <a:rPr lang="en-US" dirty="0" smtClean="0">
                <a:solidFill>
                  <a:srgbClr val="000099"/>
                </a:solidFill>
              </a:rPr>
              <a:t> </a:t>
            </a:r>
            <a:r>
              <a:rPr lang="en-US" dirty="0" err="1" smtClean="0">
                <a:solidFill>
                  <a:srgbClr val="000099"/>
                </a:solidFill>
              </a:rPr>
              <a:t>quan</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lần</a:t>
            </a:r>
            <a:r>
              <a:rPr lang="en-US" dirty="0" smtClean="0">
                <a:solidFill>
                  <a:srgbClr val="000099"/>
                </a:solidFill>
              </a:rPr>
              <a:t> 2;</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trực</a:t>
            </a:r>
            <a:r>
              <a:rPr lang="en-US" dirty="0" smtClean="0">
                <a:solidFill>
                  <a:srgbClr val="000099"/>
                </a:solidFill>
              </a:rPr>
              <a:t> </a:t>
            </a:r>
            <a:r>
              <a:rPr lang="en-US" dirty="0" err="1" smtClean="0">
                <a:solidFill>
                  <a:srgbClr val="000099"/>
                </a:solidFill>
              </a:rPr>
              <a:t>từ</a:t>
            </a:r>
            <a:r>
              <a:rPr lang="en-US" dirty="0" smtClean="0">
                <a:solidFill>
                  <a:srgbClr val="000099"/>
                </a:solidFill>
              </a:rPr>
              <a:t> 02 </a:t>
            </a:r>
            <a:r>
              <a:rPr lang="en-US" dirty="0" err="1" smtClean="0">
                <a:solidFill>
                  <a:srgbClr val="000099"/>
                </a:solidFill>
              </a:rPr>
              <a:t>lần</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coi</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đại</a:t>
            </a:r>
            <a:r>
              <a:rPr lang="en-US" dirty="0" smtClean="0">
                <a:solidFill>
                  <a:srgbClr val="000099"/>
                </a:solidFill>
              </a:rPr>
              <a:t> </a:t>
            </a:r>
            <a:r>
              <a:rPr lang="en-US" dirty="0" err="1" smtClean="0">
                <a:solidFill>
                  <a:srgbClr val="000099"/>
                </a:solidFill>
              </a:rPr>
              <a:t>học</a:t>
            </a:r>
            <a:r>
              <a:rPr lang="en-US" dirty="0">
                <a:solidFill>
                  <a:srgbClr val="000099"/>
                </a:solidFill>
              </a:rPr>
              <a:t> </a:t>
            </a:r>
            <a:r>
              <a:rPr lang="en-US" dirty="0" err="1" smtClean="0">
                <a:solidFill>
                  <a:srgbClr val="000099"/>
                </a:solidFill>
              </a:rPr>
              <a:t>hoặc</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công</a:t>
            </a:r>
            <a:r>
              <a:rPr lang="en-US" dirty="0" smtClean="0">
                <a:solidFill>
                  <a:srgbClr val="000099"/>
                </a:solidFill>
              </a:rPr>
              <a:t> </a:t>
            </a:r>
            <a:r>
              <a:rPr lang="en-US" dirty="0" err="1" smtClean="0">
                <a:solidFill>
                  <a:srgbClr val="000099"/>
                </a:solidFill>
              </a:rPr>
              <a:t>việc</a:t>
            </a:r>
            <a:r>
              <a:rPr lang="en-US" dirty="0" smtClean="0">
                <a:solidFill>
                  <a:srgbClr val="000099"/>
                </a:solidFill>
              </a:rPr>
              <a:t> </a:t>
            </a:r>
            <a:r>
              <a:rPr lang="en-US" dirty="0" err="1" smtClean="0">
                <a:solidFill>
                  <a:srgbClr val="000099"/>
                </a:solidFill>
              </a:rPr>
              <a:t>khác</a:t>
            </a:r>
            <a:r>
              <a:rPr lang="en-US" dirty="0" smtClean="0">
                <a:solidFill>
                  <a:srgbClr val="000099"/>
                </a:solidFill>
              </a:rPr>
              <a:t> </a:t>
            </a:r>
            <a:r>
              <a:rPr lang="en-US" dirty="0" err="1" smtClean="0">
                <a:solidFill>
                  <a:srgbClr val="000099"/>
                </a:solidFill>
              </a:rPr>
              <a:t>khi</a:t>
            </a:r>
            <a:r>
              <a:rPr lang="en-US" dirty="0" smtClean="0">
                <a:solidFill>
                  <a:srgbClr val="000099"/>
                </a:solidFill>
              </a:rPr>
              <a:t> </a:t>
            </a:r>
            <a:r>
              <a:rPr lang="en-US" dirty="0" err="1" smtClean="0">
                <a:solidFill>
                  <a:srgbClr val="000099"/>
                </a:solidFill>
              </a:rPr>
              <a:t>được</a:t>
            </a:r>
            <a:r>
              <a:rPr lang="en-US" dirty="0" smtClean="0">
                <a:solidFill>
                  <a:srgbClr val="000099"/>
                </a:solidFill>
              </a:rPr>
              <a:t> </a:t>
            </a:r>
            <a:r>
              <a:rPr lang="en-US" dirty="0" err="1" smtClean="0">
                <a:solidFill>
                  <a:srgbClr val="000099"/>
                </a:solidFill>
              </a:rPr>
              <a:t>nhà</a:t>
            </a:r>
            <a:r>
              <a:rPr lang="en-US" dirty="0" smtClean="0">
                <a:solidFill>
                  <a:srgbClr val="000099"/>
                </a:solidFill>
              </a:rPr>
              <a:t> </a:t>
            </a:r>
            <a:r>
              <a:rPr lang="en-US" dirty="0" err="1" smtClean="0">
                <a:solidFill>
                  <a:srgbClr val="000099"/>
                </a:solidFill>
              </a:rPr>
              <a:t>trường</a:t>
            </a:r>
            <a:r>
              <a:rPr lang="en-US" dirty="0" smtClean="0">
                <a:solidFill>
                  <a:srgbClr val="000099"/>
                </a:solidFill>
              </a:rPr>
              <a:t> </a:t>
            </a:r>
            <a:r>
              <a:rPr lang="en-US" dirty="0" err="1" smtClean="0">
                <a:solidFill>
                  <a:srgbClr val="000099"/>
                </a:solidFill>
              </a:rPr>
              <a:t>điều</a:t>
            </a:r>
            <a:r>
              <a:rPr lang="en-US" dirty="0" smtClean="0">
                <a:solidFill>
                  <a:srgbClr val="000099"/>
                </a:solidFill>
              </a:rPr>
              <a:t> </a:t>
            </a:r>
            <a:r>
              <a:rPr lang="en-US" dirty="0" err="1" smtClean="0">
                <a:solidFill>
                  <a:srgbClr val="000099"/>
                </a:solidFill>
              </a:rPr>
              <a:t>động</a:t>
            </a:r>
            <a:endParaRPr lang="en-US" dirty="0" smtClean="0">
              <a:solidFill>
                <a:srgbClr val="000099"/>
              </a:solidFill>
            </a:endParaRP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KTX, </a:t>
            </a:r>
            <a:r>
              <a:rPr lang="en-US" dirty="0" err="1" smtClean="0">
                <a:solidFill>
                  <a:srgbClr val="000099"/>
                </a:solidFill>
              </a:rPr>
              <a:t>bệnh</a:t>
            </a:r>
            <a:r>
              <a:rPr lang="en-US" dirty="0" smtClean="0">
                <a:solidFill>
                  <a:srgbClr val="000099"/>
                </a:solidFill>
              </a:rPr>
              <a:t> </a:t>
            </a:r>
            <a:r>
              <a:rPr lang="en-US" dirty="0" err="1" smtClean="0">
                <a:solidFill>
                  <a:srgbClr val="000099"/>
                </a:solidFill>
              </a:rPr>
              <a:t>viện</a:t>
            </a:r>
            <a:r>
              <a:rPr lang="en-US" dirty="0" smtClean="0">
                <a:solidFill>
                  <a:srgbClr val="000099"/>
                </a:solidFill>
              </a:rPr>
              <a:t>…(</a:t>
            </a:r>
            <a:r>
              <a:rPr lang="en-US" dirty="0" err="1" smtClean="0">
                <a:solidFill>
                  <a:srgbClr val="000099"/>
                </a:solidFill>
              </a:rPr>
              <a:t>Tùy</a:t>
            </a:r>
            <a:r>
              <a:rPr lang="en-US" dirty="0">
                <a:solidFill>
                  <a:srgbClr val="000099"/>
                </a:solidFill>
              </a:rPr>
              <a:t> </a:t>
            </a:r>
            <a:r>
              <a:rPr lang="en-US" dirty="0" err="1" smtClean="0">
                <a:solidFill>
                  <a:srgbClr val="000099"/>
                </a:solidFill>
              </a:rPr>
              <a:t>mức</a:t>
            </a:r>
            <a:r>
              <a:rPr lang="en-US" dirty="0" smtClean="0">
                <a:solidFill>
                  <a:srgbClr val="000099"/>
                </a:solidFill>
              </a:rPr>
              <a:t> </a:t>
            </a:r>
            <a:r>
              <a:rPr lang="en-US" dirty="0" err="1" smtClean="0">
                <a:solidFill>
                  <a:srgbClr val="000099"/>
                </a:solidFill>
              </a:rPr>
              <a:t>độ</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Các</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pháp</a:t>
            </a:r>
            <a:r>
              <a:rPr lang="en-US" dirty="0" smtClean="0">
                <a:solidFill>
                  <a:srgbClr val="000099"/>
                </a:solidFill>
              </a:rPr>
              <a:t> </a:t>
            </a:r>
            <a:r>
              <a:rPr lang="en-US" dirty="0" err="1" smtClean="0">
                <a:solidFill>
                  <a:srgbClr val="000099"/>
                </a:solidFill>
              </a:rPr>
              <a:t>luật</a:t>
            </a:r>
            <a:r>
              <a:rPr lang="en-US" dirty="0" smtClean="0">
                <a:solidFill>
                  <a:srgbClr val="000099"/>
                </a:solidFill>
              </a:rPr>
              <a:t> (</a:t>
            </a:r>
            <a:r>
              <a:rPr lang="en-US" dirty="0" err="1" smtClean="0">
                <a:solidFill>
                  <a:srgbClr val="000099"/>
                </a:solidFill>
              </a:rPr>
              <a:t>cờ</a:t>
            </a:r>
            <a:r>
              <a:rPr lang="en-US" dirty="0" smtClean="0">
                <a:solidFill>
                  <a:srgbClr val="000099"/>
                </a:solidFill>
              </a:rPr>
              <a:t> </a:t>
            </a:r>
            <a:r>
              <a:rPr lang="en-US" dirty="0" err="1" smtClean="0">
                <a:solidFill>
                  <a:srgbClr val="000099"/>
                </a:solidFill>
              </a:rPr>
              <a:t>bạc</a:t>
            </a:r>
            <a:r>
              <a:rPr lang="en-US" dirty="0" smtClean="0">
                <a:solidFill>
                  <a:srgbClr val="000099"/>
                </a:solidFill>
              </a:rPr>
              <a:t>, </a:t>
            </a:r>
            <a:r>
              <a:rPr lang="en-US" dirty="0" err="1" smtClean="0">
                <a:solidFill>
                  <a:srgbClr val="000099"/>
                </a:solidFill>
              </a:rPr>
              <a:t>đua</a:t>
            </a:r>
            <a:r>
              <a:rPr lang="en-US" dirty="0" smtClean="0">
                <a:solidFill>
                  <a:srgbClr val="000099"/>
                </a:solidFill>
              </a:rPr>
              <a:t> </a:t>
            </a:r>
            <a:r>
              <a:rPr lang="en-US" dirty="0" err="1" smtClean="0">
                <a:solidFill>
                  <a:srgbClr val="000099"/>
                </a:solidFill>
              </a:rPr>
              <a:t>xe</a:t>
            </a:r>
            <a:r>
              <a:rPr lang="en-US" dirty="0">
                <a:solidFill>
                  <a:srgbClr val="000099"/>
                </a:solidFill>
              </a:rPr>
              <a:t>…) (</a:t>
            </a:r>
            <a:r>
              <a:rPr lang="en-US" dirty="0" err="1">
                <a:solidFill>
                  <a:srgbClr val="000099"/>
                </a:solidFill>
              </a:rPr>
              <a:t>Tùy</a:t>
            </a:r>
            <a:r>
              <a:rPr lang="en-US" dirty="0">
                <a:solidFill>
                  <a:srgbClr val="000099"/>
                </a:solidFill>
              </a:rPr>
              <a:t> </a:t>
            </a:r>
            <a:r>
              <a:rPr lang="en-US" dirty="0" err="1">
                <a:solidFill>
                  <a:srgbClr val="000099"/>
                </a:solidFill>
              </a:rPr>
              <a:t>mức</a:t>
            </a:r>
            <a:r>
              <a:rPr lang="en-US" dirty="0">
                <a:solidFill>
                  <a:srgbClr val="000099"/>
                </a:solidFill>
              </a:rPr>
              <a:t> </a:t>
            </a:r>
            <a:r>
              <a:rPr lang="en-US" dirty="0" err="1">
                <a:solidFill>
                  <a:srgbClr val="000099"/>
                </a:solidFill>
              </a:rPr>
              <a:t>độ</a:t>
            </a:r>
            <a:r>
              <a:rPr lang="en-US" dirty="0">
                <a:solidFill>
                  <a:srgbClr val="000099"/>
                </a:solidFill>
              </a:rPr>
              <a:t>)</a:t>
            </a:r>
          </a:p>
        </p:txBody>
      </p:sp>
    </p:spTree>
    <p:extLst>
      <p:ext uri="{BB962C8B-B14F-4D97-AF65-F5344CB8AC3E}">
        <p14:creationId xmlns:p14="http://schemas.microsoft.com/office/powerpoint/2010/main" val="334218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Quy</a:t>
            </a:r>
            <a:r>
              <a:rPr lang="en-US" dirty="0" smtClean="0"/>
              <a:t> </a:t>
            </a:r>
            <a:r>
              <a:rPr lang="en-US" dirty="0" err="1" smtClean="0"/>
              <a:t>chế</a:t>
            </a:r>
            <a:r>
              <a:rPr lang="en-US" dirty="0" smtClean="0"/>
              <a:t> </a:t>
            </a:r>
            <a:r>
              <a:rPr lang="en-US" dirty="0" err="1" smtClean="0"/>
              <a:t>khen</a:t>
            </a:r>
            <a:r>
              <a:rPr lang="en-US" dirty="0" smtClean="0"/>
              <a:t> </a:t>
            </a:r>
            <a:r>
              <a:rPr lang="en-US" dirty="0" err="1" smtClean="0"/>
              <a:t>thưởng+kỷ</a:t>
            </a:r>
            <a:r>
              <a:rPr lang="en-US" dirty="0" smtClean="0"/>
              <a:t> </a:t>
            </a:r>
            <a:r>
              <a:rPr lang="en-US" dirty="0" err="1" smtClean="0"/>
              <a:t>luật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err="1" smtClean="0">
                <a:solidFill>
                  <a:srgbClr val="000099"/>
                </a:solidFill>
              </a:rPr>
              <a:t>Đình</a:t>
            </a:r>
            <a:r>
              <a:rPr lang="en-US" dirty="0" smtClean="0">
                <a:solidFill>
                  <a:srgbClr val="000099"/>
                </a:solidFill>
              </a:rPr>
              <a:t> </a:t>
            </a:r>
            <a:r>
              <a:rPr lang="en-US" dirty="0" err="1" smtClean="0">
                <a:solidFill>
                  <a:srgbClr val="000099"/>
                </a:solidFill>
              </a:rPr>
              <a:t>chỉ</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tập</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một</a:t>
            </a:r>
            <a:r>
              <a:rPr lang="en-US" dirty="0" smtClean="0">
                <a:solidFill>
                  <a:srgbClr val="000099"/>
                </a:solidFill>
              </a:rPr>
              <a:t> </a:t>
            </a:r>
            <a:r>
              <a:rPr lang="en-US" dirty="0" err="1" smtClean="0">
                <a:solidFill>
                  <a:srgbClr val="000099"/>
                </a:solidFill>
              </a:rPr>
              <a:t>trong</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lỗi</a:t>
            </a:r>
            <a:r>
              <a:rPr lang="en-US" dirty="0" smtClean="0">
                <a:solidFill>
                  <a:srgbClr val="000099"/>
                </a:solidFill>
              </a:rPr>
              <a:t> </a:t>
            </a:r>
            <a:r>
              <a:rPr lang="en-US" dirty="0" err="1" smtClean="0">
                <a:solidFill>
                  <a:srgbClr val="000099"/>
                </a:solidFill>
              </a:rPr>
              <a:t>sau</a:t>
            </a:r>
            <a:endParaRPr lang="en-US" dirty="0" smtClean="0">
              <a:solidFill>
                <a:srgbClr val="000099"/>
              </a:solidFill>
            </a:endParaRPr>
          </a:p>
          <a:p>
            <a:pPr marL="914400" lvl="1" indent="-520700" algn="just">
              <a:buFont typeface="Tahoma" pitchFamily="34" charset="0"/>
              <a:buChar char="+"/>
            </a:pPr>
            <a:r>
              <a:rPr lang="en-US" dirty="0" err="1" smtClean="0">
                <a:solidFill>
                  <a:srgbClr val="000099"/>
                </a:solidFill>
              </a:rPr>
              <a:t>Nghỉ</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không</a:t>
            </a:r>
            <a:r>
              <a:rPr lang="en-US" dirty="0" smtClean="0">
                <a:solidFill>
                  <a:srgbClr val="000099"/>
                </a:solidFill>
              </a:rPr>
              <a:t> </a:t>
            </a:r>
            <a:r>
              <a:rPr lang="en-US" dirty="0" err="1" smtClean="0">
                <a:solidFill>
                  <a:srgbClr val="000099"/>
                </a:solidFill>
              </a:rPr>
              <a:t>phép</a:t>
            </a:r>
            <a:r>
              <a:rPr lang="en-US" dirty="0" smtClean="0">
                <a:solidFill>
                  <a:srgbClr val="000099"/>
                </a:solidFill>
              </a:rPr>
              <a:t> ≥ 3 </a:t>
            </a:r>
            <a:r>
              <a:rPr lang="en-US" dirty="0" err="1" smtClean="0">
                <a:solidFill>
                  <a:srgbClr val="000099"/>
                </a:solidFill>
              </a:rPr>
              <a:t>ngày</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lần</a:t>
            </a:r>
            <a:r>
              <a:rPr lang="en-US" dirty="0" smtClean="0">
                <a:solidFill>
                  <a:srgbClr val="000099"/>
                </a:solidFill>
              </a:rPr>
              <a:t> 3;</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ko</a:t>
            </a:r>
            <a:r>
              <a:rPr lang="en-US" dirty="0" smtClean="0">
                <a:solidFill>
                  <a:srgbClr val="000099"/>
                </a:solidFill>
              </a:rPr>
              <a:t> </a:t>
            </a:r>
            <a:r>
              <a:rPr lang="en-US" dirty="0" err="1" smtClean="0">
                <a:solidFill>
                  <a:srgbClr val="000099"/>
                </a:solidFill>
              </a:rPr>
              <a:t>lý</a:t>
            </a:r>
            <a:r>
              <a:rPr lang="en-US" dirty="0" smtClean="0">
                <a:solidFill>
                  <a:srgbClr val="000099"/>
                </a:solidFill>
              </a:rPr>
              <a:t> do </a:t>
            </a:r>
            <a:r>
              <a:rPr lang="en-US" dirty="0" err="1" smtClean="0">
                <a:solidFill>
                  <a:srgbClr val="000099"/>
                </a:solidFill>
              </a:rPr>
              <a:t>từ</a:t>
            </a:r>
            <a:r>
              <a:rPr lang="en-US" dirty="0" smtClean="0">
                <a:solidFill>
                  <a:srgbClr val="000099"/>
                </a:solidFill>
              </a:rPr>
              <a:t> 3 </a:t>
            </a:r>
            <a:r>
              <a:rPr lang="en-US" dirty="0" err="1" smtClean="0">
                <a:solidFill>
                  <a:srgbClr val="000099"/>
                </a:solidFill>
              </a:rPr>
              <a:t>lần</a:t>
            </a:r>
            <a:r>
              <a:rPr lang="en-US" dirty="0" smtClean="0">
                <a:solidFill>
                  <a:srgbClr val="000099"/>
                </a:solidFill>
              </a:rPr>
              <a:t> </a:t>
            </a:r>
            <a:r>
              <a:rPr lang="en-US" dirty="0" err="1" smtClean="0">
                <a:solidFill>
                  <a:srgbClr val="000099"/>
                </a:solidFill>
              </a:rPr>
              <a:t>trở</a:t>
            </a:r>
            <a:r>
              <a:rPr lang="en-US" dirty="0" smtClean="0">
                <a:solidFill>
                  <a:srgbClr val="000099"/>
                </a:solidFill>
              </a:rPr>
              <a:t> </a:t>
            </a:r>
            <a:r>
              <a:rPr lang="en-US" dirty="0" err="1" smtClean="0">
                <a:solidFill>
                  <a:srgbClr val="000099"/>
                </a:solidFill>
              </a:rPr>
              <a:t>lên</a:t>
            </a:r>
            <a:r>
              <a:rPr lang="en-US" dirty="0" smtClean="0">
                <a:solidFill>
                  <a:srgbClr val="000099"/>
                </a:solidFill>
              </a:rPr>
              <a:t>;</a:t>
            </a: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a:t>
            </a:r>
            <a:r>
              <a:rPr lang="en-US" dirty="0" err="1" smtClean="0">
                <a:solidFill>
                  <a:srgbClr val="000099"/>
                </a:solidFill>
              </a:rPr>
              <a:t>thi</a:t>
            </a:r>
            <a:r>
              <a:rPr lang="en-US" dirty="0" smtClean="0">
                <a:solidFill>
                  <a:srgbClr val="000099"/>
                </a:solidFill>
              </a:rPr>
              <a:t>, </a:t>
            </a:r>
            <a:r>
              <a:rPr lang="en-US" dirty="0" err="1" smtClean="0">
                <a:solidFill>
                  <a:srgbClr val="000099"/>
                </a:solidFill>
              </a:rPr>
              <a:t>bị</a:t>
            </a:r>
            <a:r>
              <a:rPr lang="en-US" dirty="0" smtClean="0">
                <a:solidFill>
                  <a:srgbClr val="000099"/>
                </a:solidFill>
              </a:rPr>
              <a:t> </a:t>
            </a:r>
            <a:r>
              <a:rPr lang="en-US" dirty="0" err="1" smtClean="0">
                <a:solidFill>
                  <a:srgbClr val="000099"/>
                </a:solidFill>
              </a:rPr>
              <a:t>đình</a:t>
            </a:r>
            <a:r>
              <a:rPr lang="en-US" dirty="0" smtClean="0">
                <a:solidFill>
                  <a:srgbClr val="000099"/>
                </a:solidFill>
              </a:rPr>
              <a:t> </a:t>
            </a:r>
            <a:r>
              <a:rPr lang="en-US" dirty="0" err="1" smtClean="0">
                <a:solidFill>
                  <a:srgbClr val="000099"/>
                </a:solidFill>
              </a:rPr>
              <a:t>chỉ</a:t>
            </a:r>
            <a:r>
              <a:rPr lang="en-US" dirty="0" smtClean="0">
                <a:solidFill>
                  <a:srgbClr val="000099"/>
                </a:solidFill>
              </a:rPr>
              <a:t> </a:t>
            </a:r>
            <a:r>
              <a:rPr lang="en-US" dirty="0" err="1" smtClean="0">
                <a:solidFill>
                  <a:srgbClr val="000099"/>
                </a:solidFill>
              </a:rPr>
              <a:t>thỉ</a:t>
            </a:r>
            <a:r>
              <a:rPr lang="en-US" dirty="0" smtClean="0">
                <a:solidFill>
                  <a:srgbClr val="000099"/>
                </a:solidFill>
              </a:rPr>
              <a:t> (</a:t>
            </a:r>
            <a:r>
              <a:rPr lang="en-US" dirty="0" err="1" smtClean="0">
                <a:solidFill>
                  <a:srgbClr val="000099"/>
                </a:solidFill>
              </a:rPr>
              <a:t>Trường</a:t>
            </a:r>
            <a:r>
              <a:rPr lang="en-US" dirty="0" smtClean="0">
                <a:solidFill>
                  <a:srgbClr val="000099"/>
                </a:solidFill>
              </a:rPr>
              <a:t> </a:t>
            </a:r>
            <a:r>
              <a:rPr lang="en-US" dirty="0" err="1" smtClean="0">
                <a:solidFill>
                  <a:srgbClr val="000099"/>
                </a:solidFill>
              </a:rPr>
              <a:t>hợp</a:t>
            </a:r>
            <a:r>
              <a:rPr lang="en-US" dirty="0" smtClean="0">
                <a:solidFill>
                  <a:srgbClr val="000099"/>
                </a:solidFill>
              </a:rPr>
              <a:t> </a:t>
            </a:r>
            <a:r>
              <a:rPr lang="en-US" dirty="0" err="1" smtClean="0">
                <a:solidFill>
                  <a:srgbClr val="000099"/>
                </a:solidFill>
              </a:rPr>
              <a:t>này</a:t>
            </a:r>
            <a:r>
              <a:rPr lang="en-US" dirty="0" smtClean="0">
                <a:solidFill>
                  <a:srgbClr val="000099"/>
                </a:solidFill>
              </a:rPr>
              <a:t> </a:t>
            </a:r>
            <a:r>
              <a:rPr lang="en-US" dirty="0" err="1" smtClean="0">
                <a:solidFill>
                  <a:srgbClr val="000099"/>
                </a:solidFill>
              </a:rPr>
              <a:t>sẽ</a:t>
            </a:r>
            <a:r>
              <a:rPr lang="en-US" dirty="0" smtClean="0">
                <a:solidFill>
                  <a:srgbClr val="000099"/>
                </a:solidFill>
              </a:rPr>
              <a:t> </a:t>
            </a:r>
            <a:r>
              <a:rPr lang="en-US" dirty="0" err="1" smtClean="0">
                <a:solidFill>
                  <a:srgbClr val="000099"/>
                </a:solidFill>
              </a:rPr>
              <a:t>gửi</a:t>
            </a:r>
            <a:r>
              <a:rPr lang="en-US" dirty="0" smtClean="0">
                <a:solidFill>
                  <a:srgbClr val="000099"/>
                </a:solidFill>
              </a:rPr>
              <a:t> </a:t>
            </a:r>
            <a:r>
              <a:rPr lang="en-US" dirty="0" err="1" smtClean="0">
                <a:solidFill>
                  <a:srgbClr val="000099"/>
                </a:solidFill>
              </a:rPr>
              <a:t>Thông</a:t>
            </a:r>
            <a:r>
              <a:rPr lang="en-US" dirty="0" smtClean="0">
                <a:solidFill>
                  <a:srgbClr val="000099"/>
                </a:solidFill>
              </a:rPr>
              <a:t> </a:t>
            </a:r>
            <a:r>
              <a:rPr lang="en-US" dirty="0" err="1" smtClean="0">
                <a:solidFill>
                  <a:srgbClr val="000099"/>
                </a:solidFill>
              </a:rPr>
              <a:t>báo</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cơ</a:t>
            </a:r>
            <a:r>
              <a:rPr lang="en-US" dirty="0" smtClean="0">
                <a:solidFill>
                  <a:srgbClr val="000099"/>
                </a:solidFill>
              </a:rPr>
              <a:t> </a:t>
            </a:r>
            <a:r>
              <a:rPr lang="en-US" dirty="0" err="1" smtClean="0">
                <a:solidFill>
                  <a:srgbClr val="000099"/>
                </a:solidFill>
              </a:rPr>
              <a:t>quan</a:t>
            </a:r>
            <a:r>
              <a:rPr lang="en-US" dirty="0" smtClean="0">
                <a:solidFill>
                  <a:srgbClr val="000099"/>
                </a:solidFill>
              </a:rPr>
              <a:t>) </a:t>
            </a:r>
            <a:r>
              <a:rPr lang="en-US" dirty="0" err="1" smtClean="0">
                <a:solidFill>
                  <a:srgbClr val="000099"/>
                </a:solidFill>
              </a:rPr>
              <a:t>từ</a:t>
            </a:r>
            <a:r>
              <a:rPr lang="en-US" dirty="0" smtClean="0">
                <a:solidFill>
                  <a:srgbClr val="000099"/>
                </a:solidFill>
              </a:rPr>
              <a:t> 3 </a:t>
            </a:r>
            <a:r>
              <a:rPr lang="en-US" dirty="0" err="1" smtClean="0">
                <a:solidFill>
                  <a:srgbClr val="000099"/>
                </a:solidFill>
              </a:rPr>
              <a:t>lần</a:t>
            </a:r>
            <a:r>
              <a:rPr lang="en-US" dirty="0" smtClean="0">
                <a:solidFill>
                  <a:srgbClr val="000099"/>
                </a:solidFill>
              </a:rPr>
              <a:t> </a:t>
            </a:r>
            <a:r>
              <a:rPr lang="en-US" dirty="0" err="1" smtClean="0">
                <a:solidFill>
                  <a:srgbClr val="000099"/>
                </a:solidFill>
              </a:rPr>
              <a:t>trở</a:t>
            </a:r>
            <a:r>
              <a:rPr lang="en-US" dirty="0" smtClean="0">
                <a:solidFill>
                  <a:srgbClr val="000099"/>
                </a:solidFill>
              </a:rPr>
              <a:t> </a:t>
            </a:r>
            <a:r>
              <a:rPr lang="en-US" dirty="0" err="1" smtClean="0">
                <a:solidFill>
                  <a:srgbClr val="000099"/>
                </a:solidFill>
              </a:rPr>
              <a:t>lên</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Bỏ</a:t>
            </a:r>
            <a:r>
              <a:rPr lang="en-US" dirty="0" smtClean="0">
                <a:solidFill>
                  <a:srgbClr val="000099"/>
                </a:solidFill>
              </a:rPr>
              <a:t> </a:t>
            </a:r>
            <a:r>
              <a:rPr lang="en-US" dirty="0" err="1" smtClean="0">
                <a:solidFill>
                  <a:srgbClr val="000099"/>
                </a:solidFill>
              </a:rPr>
              <a:t>trực</a:t>
            </a:r>
            <a:r>
              <a:rPr lang="en-US" dirty="0" smtClean="0">
                <a:solidFill>
                  <a:srgbClr val="000099"/>
                </a:solidFill>
              </a:rPr>
              <a:t> </a:t>
            </a:r>
            <a:r>
              <a:rPr lang="en-US" dirty="0" err="1" smtClean="0">
                <a:solidFill>
                  <a:srgbClr val="000099"/>
                </a:solidFill>
              </a:rPr>
              <a:t>ko</a:t>
            </a:r>
            <a:r>
              <a:rPr lang="en-US" dirty="0" smtClean="0">
                <a:solidFill>
                  <a:srgbClr val="000099"/>
                </a:solidFill>
              </a:rPr>
              <a:t> </a:t>
            </a:r>
            <a:r>
              <a:rPr lang="en-US" dirty="0" err="1" smtClean="0">
                <a:solidFill>
                  <a:srgbClr val="000099"/>
                </a:solidFill>
              </a:rPr>
              <a:t>lý</a:t>
            </a:r>
            <a:r>
              <a:rPr lang="en-US" dirty="0" smtClean="0">
                <a:solidFill>
                  <a:srgbClr val="000099"/>
                </a:solidFill>
              </a:rPr>
              <a:t> do </a:t>
            </a:r>
            <a:r>
              <a:rPr lang="en-US" dirty="0" err="1" smtClean="0">
                <a:solidFill>
                  <a:srgbClr val="000099"/>
                </a:solidFill>
              </a:rPr>
              <a:t>từ</a:t>
            </a:r>
            <a:r>
              <a:rPr lang="en-US" dirty="0" smtClean="0">
                <a:solidFill>
                  <a:srgbClr val="000099"/>
                </a:solidFill>
              </a:rPr>
              <a:t> 03 </a:t>
            </a:r>
            <a:r>
              <a:rPr lang="en-US" dirty="0" err="1" smtClean="0">
                <a:solidFill>
                  <a:srgbClr val="000099"/>
                </a:solidFill>
              </a:rPr>
              <a:t>lần</a:t>
            </a:r>
            <a:r>
              <a:rPr lang="en-US" dirty="0" smtClean="0">
                <a:solidFill>
                  <a:srgbClr val="000099"/>
                </a:solidFill>
              </a:rPr>
              <a:t> </a:t>
            </a:r>
            <a:r>
              <a:rPr lang="en-US" dirty="0" err="1" smtClean="0">
                <a:solidFill>
                  <a:srgbClr val="000099"/>
                </a:solidFill>
              </a:rPr>
              <a:t>trở</a:t>
            </a:r>
            <a:r>
              <a:rPr lang="en-US" dirty="0" smtClean="0">
                <a:solidFill>
                  <a:srgbClr val="000099"/>
                </a:solidFill>
              </a:rPr>
              <a:t> </a:t>
            </a:r>
            <a:r>
              <a:rPr lang="en-US" dirty="0" err="1" smtClean="0">
                <a:solidFill>
                  <a:srgbClr val="000099"/>
                </a:solidFill>
              </a:rPr>
              <a:t>lên</a:t>
            </a:r>
            <a:r>
              <a:rPr lang="en-US" dirty="0" smtClean="0">
                <a:solidFill>
                  <a:srgbClr val="000099"/>
                </a:solidFill>
              </a:rPr>
              <a:t>;</a:t>
            </a:r>
          </a:p>
          <a:p>
            <a:pPr marL="914400" lvl="1" indent="-520700" algn="just">
              <a:buFont typeface="Tahoma" pitchFamily="34" charset="0"/>
              <a:buChar char="+"/>
            </a:pPr>
            <a:r>
              <a:rPr lang="en-US" dirty="0" err="1">
                <a:solidFill>
                  <a:srgbClr val="000099"/>
                </a:solidFill>
              </a:rPr>
              <a:t>Bỏ</a:t>
            </a:r>
            <a:r>
              <a:rPr lang="en-US" dirty="0">
                <a:solidFill>
                  <a:srgbClr val="000099"/>
                </a:solidFill>
              </a:rPr>
              <a:t> </a:t>
            </a:r>
            <a:r>
              <a:rPr lang="en-US" dirty="0" err="1">
                <a:solidFill>
                  <a:srgbClr val="000099"/>
                </a:solidFill>
              </a:rPr>
              <a:t>coi</a:t>
            </a:r>
            <a:r>
              <a:rPr lang="en-US" dirty="0">
                <a:solidFill>
                  <a:srgbClr val="000099"/>
                </a:solidFill>
              </a:rPr>
              <a:t> </a:t>
            </a:r>
            <a:r>
              <a:rPr lang="en-US" dirty="0" err="1">
                <a:solidFill>
                  <a:srgbClr val="000099"/>
                </a:solidFill>
              </a:rPr>
              <a:t>thi</a:t>
            </a:r>
            <a:r>
              <a:rPr lang="en-US" dirty="0">
                <a:solidFill>
                  <a:srgbClr val="000099"/>
                </a:solidFill>
              </a:rPr>
              <a:t> </a:t>
            </a:r>
            <a:r>
              <a:rPr lang="en-US" dirty="0" err="1">
                <a:solidFill>
                  <a:srgbClr val="000099"/>
                </a:solidFill>
              </a:rPr>
              <a:t>đại</a:t>
            </a:r>
            <a:r>
              <a:rPr lang="en-US" dirty="0">
                <a:solidFill>
                  <a:srgbClr val="000099"/>
                </a:solidFill>
              </a:rPr>
              <a:t> </a:t>
            </a:r>
            <a:r>
              <a:rPr lang="en-US" dirty="0" err="1">
                <a:solidFill>
                  <a:srgbClr val="000099"/>
                </a:solidFill>
              </a:rPr>
              <a:t>học</a:t>
            </a:r>
            <a:r>
              <a:rPr lang="en-US" dirty="0">
                <a:solidFill>
                  <a:srgbClr val="000099"/>
                </a:solidFill>
              </a:rPr>
              <a:t> </a:t>
            </a:r>
            <a:r>
              <a:rPr lang="en-US" dirty="0" err="1" smtClean="0">
                <a:solidFill>
                  <a:srgbClr val="000099"/>
                </a:solidFill>
              </a:rPr>
              <a:t>hoặc</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công</a:t>
            </a:r>
            <a:r>
              <a:rPr lang="en-US" dirty="0" smtClean="0">
                <a:solidFill>
                  <a:srgbClr val="000099"/>
                </a:solidFill>
              </a:rPr>
              <a:t> </a:t>
            </a:r>
            <a:r>
              <a:rPr lang="en-US" dirty="0" err="1" smtClean="0">
                <a:solidFill>
                  <a:srgbClr val="000099"/>
                </a:solidFill>
              </a:rPr>
              <a:t>việc</a:t>
            </a:r>
            <a:r>
              <a:rPr lang="en-US" dirty="0" smtClean="0">
                <a:solidFill>
                  <a:srgbClr val="000099"/>
                </a:solidFill>
              </a:rPr>
              <a:t> </a:t>
            </a:r>
            <a:r>
              <a:rPr lang="en-US" dirty="0" err="1" smtClean="0">
                <a:solidFill>
                  <a:srgbClr val="000099"/>
                </a:solidFill>
              </a:rPr>
              <a:t>khác</a:t>
            </a:r>
            <a:r>
              <a:rPr lang="en-US" dirty="0" smtClean="0">
                <a:solidFill>
                  <a:srgbClr val="000099"/>
                </a:solidFill>
              </a:rPr>
              <a:t> </a:t>
            </a:r>
            <a:r>
              <a:rPr lang="en-US" dirty="0" err="1" smtClean="0">
                <a:solidFill>
                  <a:srgbClr val="000099"/>
                </a:solidFill>
              </a:rPr>
              <a:t>khi</a:t>
            </a:r>
            <a:r>
              <a:rPr lang="en-US" dirty="0" smtClean="0">
                <a:solidFill>
                  <a:srgbClr val="000099"/>
                </a:solidFill>
              </a:rPr>
              <a:t> </a:t>
            </a:r>
            <a:r>
              <a:rPr lang="en-US" dirty="0" err="1">
                <a:solidFill>
                  <a:srgbClr val="000099"/>
                </a:solidFill>
              </a:rPr>
              <a:t>được</a:t>
            </a:r>
            <a:r>
              <a:rPr lang="en-US" dirty="0">
                <a:solidFill>
                  <a:srgbClr val="000099"/>
                </a:solidFill>
              </a:rPr>
              <a:t> </a:t>
            </a:r>
            <a:r>
              <a:rPr lang="en-US" dirty="0" err="1">
                <a:solidFill>
                  <a:srgbClr val="000099"/>
                </a:solidFill>
              </a:rPr>
              <a:t>nhà</a:t>
            </a:r>
            <a:r>
              <a:rPr lang="en-US" dirty="0">
                <a:solidFill>
                  <a:srgbClr val="000099"/>
                </a:solidFill>
              </a:rPr>
              <a:t> </a:t>
            </a:r>
            <a:r>
              <a:rPr lang="en-US" dirty="0" err="1">
                <a:solidFill>
                  <a:srgbClr val="000099"/>
                </a:solidFill>
              </a:rPr>
              <a:t>trường</a:t>
            </a:r>
            <a:r>
              <a:rPr lang="en-US" dirty="0">
                <a:solidFill>
                  <a:srgbClr val="000099"/>
                </a:solidFill>
              </a:rPr>
              <a:t> </a:t>
            </a:r>
            <a:r>
              <a:rPr lang="en-US" dirty="0" err="1">
                <a:solidFill>
                  <a:srgbClr val="000099"/>
                </a:solidFill>
              </a:rPr>
              <a:t>điều</a:t>
            </a:r>
            <a:r>
              <a:rPr lang="en-US" dirty="0">
                <a:solidFill>
                  <a:srgbClr val="000099"/>
                </a:solidFill>
              </a:rPr>
              <a:t> </a:t>
            </a:r>
            <a:r>
              <a:rPr lang="en-US" dirty="0" err="1" smtClean="0">
                <a:solidFill>
                  <a:srgbClr val="000099"/>
                </a:solidFill>
              </a:rPr>
              <a:t>động</a:t>
            </a:r>
            <a:r>
              <a:rPr lang="en-US" dirty="0" smtClean="0">
                <a:solidFill>
                  <a:srgbClr val="000099"/>
                </a:solidFill>
              </a:rPr>
              <a:t> </a:t>
            </a:r>
            <a:r>
              <a:rPr lang="en-US" dirty="0" err="1" smtClean="0">
                <a:solidFill>
                  <a:srgbClr val="000099"/>
                </a:solidFill>
              </a:rPr>
              <a:t>từ</a:t>
            </a:r>
            <a:r>
              <a:rPr lang="en-US" dirty="0" smtClean="0">
                <a:solidFill>
                  <a:srgbClr val="000099"/>
                </a:solidFill>
              </a:rPr>
              <a:t> 2 </a:t>
            </a:r>
            <a:r>
              <a:rPr lang="en-US" dirty="0" err="1" smtClean="0">
                <a:solidFill>
                  <a:srgbClr val="000099"/>
                </a:solidFill>
              </a:rPr>
              <a:t>lần</a:t>
            </a:r>
            <a:r>
              <a:rPr lang="en-US" dirty="0" smtClean="0">
                <a:solidFill>
                  <a:srgbClr val="000099"/>
                </a:solidFill>
              </a:rPr>
              <a:t> </a:t>
            </a:r>
            <a:r>
              <a:rPr lang="en-US" dirty="0" err="1" smtClean="0">
                <a:solidFill>
                  <a:srgbClr val="000099"/>
                </a:solidFill>
              </a:rPr>
              <a:t>trở</a:t>
            </a:r>
            <a:r>
              <a:rPr lang="en-US" dirty="0" smtClean="0">
                <a:solidFill>
                  <a:srgbClr val="000099"/>
                </a:solidFill>
              </a:rPr>
              <a:t> </a:t>
            </a:r>
            <a:r>
              <a:rPr lang="en-US" dirty="0" err="1" smtClean="0">
                <a:solidFill>
                  <a:srgbClr val="000099"/>
                </a:solidFill>
              </a:rPr>
              <a:t>lên</a:t>
            </a:r>
            <a:r>
              <a:rPr lang="en-US" dirty="0" smtClean="0">
                <a:solidFill>
                  <a:srgbClr val="000099"/>
                </a:solidFill>
              </a:rPr>
              <a:t>;</a:t>
            </a:r>
            <a:endParaRPr lang="en-US" dirty="0">
              <a:solidFill>
                <a:srgbClr val="000099"/>
              </a:solidFill>
            </a:endParaRP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KTX, </a:t>
            </a:r>
            <a:r>
              <a:rPr lang="en-US" dirty="0" err="1" smtClean="0">
                <a:solidFill>
                  <a:srgbClr val="000099"/>
                </a:solidFill>
              </a:rPr>
              <a:t>bệnh</a:t>
            </a:r>
            <a:r>
              <a:rPr lang="en-US" dirty="0" smtClean="0">
                <a:solidFill>
                  <a:srgbClr val="000099"/>
                </a:solidFill>
              </a:rPr>
              <a:t> </a:t>
            </a:r>
            <a:r>
              <a:rPr lang="en-US" dirty="0" err="1" smtClean="0">
                <a:solidFill>
                  <a:srgbClr val="000099"/>
                </a:solidFill>
              </a:rPr>
              <a:t>viện</a:t>
            </a:r>
            <a:r>
              <a:rPr lang="en-US" dirty="0" smtClean="0">
                <a:solidFill>
                  <a:srgbClr val="000099"/>
                </a:solidFill>
              </a:rPr>
              <a:t>…(</a:t>
            </a:r>
            <a:r>
              <a:rPr lang="en-US" dirty="0" err="1" smtClean="0">
                <a:solidFill>
                  <a:srgbClr val="000099"/>
                </a:solidFill>
              </a:rPr>
              <a:t>Tùy</a:t>
            </a:r>
            <a:r>
              <a:rPr lang="en-US" dirty="0">
                <a:solidFill>
                  <a:srgbClr val="000099"/>
                </a:solidFill>
              </a:rPr>
              <a:t> </a:t>
            </a:r>
            <a:r>
              <a:rPr lang="en-US" dirty="0" err="1" smtClean="0">
                <a:solidFill>
                  <a:srgbClr val="000099"/>
                </a:solidFill>
              </a:rPr>
              <a:t>mức</a:t>
            </a:r>
            <a:r>
              <a:rPr lang="en-US" dirty="0" smtClean="0">
                <a:solidFill>
                  <a:srgbClr val="000099"/>
                </a:solidFill>
              </a:rPr>
              <a:t> </a:t>
            </a:r>
            <a:r>
              <a:rPr lang="en-US" dirty="0" err="1" smtClean="0">
                <a:solidFill>
                  <a:srgbClr val="000099"/>
                </a:solidFill>
              </a:rPr>
              <a:t>độ</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Các</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pháp</a:t>
            </a:r>
            <a:r>
              <a:rPr lang="en-US" dirty="0" smtClean="0">
                <a:solidFill>
                  <a:srgbClr val="000099"/>
                </a:solidFill>
              </a:rPr>
              <a:t> </a:t>
            </a:r>
            <a:r>
              <a:rPr lang="en-US" dirty="0" err="1" smtClean="0">
                <a:solidFill>
                  <a:srgbClr val="000099"/>
                </a:solidFill>
              </a:rPr>
              <a:t>luật</a:t>
            </a:r>
            <a:r>
              <a:rPr lang="en-US" dirty="0" smtClean="0">
                <a:solidFill>
                  <a:srgbClr val="000099"/>
                </a:solidFill>
              </a:rPr>
              <a:t> (</a:t>
            </a:r>
            <a:r>
              <a:rPr lang="en-US" dirty="0" err="1" smtClean="0">
                <a:solidFill>
                  <a:srgbClr val="000099"/>
                </a:solidFill>
              </a:rPr>
              <a:t>cờ</a:t>
            </a:r>
            <a:r>
              <a:rPr lang="en-US" dirty="0" smtClean="0">
                <a:solidFill>
                  <a:srgbClr val="000099"/>
                </a:solidFill>
              </a:rPr>
              <a:t> </a:t>
            </a:r>
            <a:r>
              <a:rPr lang="en-US" dirty="0" err="1" smtClean="0">
                <a:solidFill>
                  <a:srgbClr val="000099"/>
                </a:solidFill>
              </a:rPr>
              <a:t>bạc</a:t>
            </a:r>
            <a:r>
              <a:rPr lang="en-US" dirty="0" smtClean="0">
                <a:solidFill>
                  <a:srgbClr val="000099"/>
                </a:solidFill>
              </a:rPr>
              <a:t>, </a:t>
            </a:r>
            <a:r>
              <a:rPr lang="en-US" dirty="0" err="1" smtClean="0">
                <a:solidFill>
                  <a:srgbClr val="000099"/>
                </a:solidFill>
              </a:rPr>
              <a:t>đua</a:t>
            </a:r>
            <a:r>
              <a:rPr lang="en-US" dirty="0" smtClean="0">
                <a:solidFill>
                  <a:srgbClr val="000099"/>
                </a:solidFill>
              </a:rPr>
              <a:t> </a:t>
            </a:r>
            <a:r>
              <a:rPr lang="en-US" dirty="0" err="1" smtClean="0">
                <a:solidFill>
                  <a:srgbClr val="000099"/>
                </a:solidFill>
              </a:rPr>
              <a:t>xe</a:t>
            </a:r>
            <a:r>
              <a:rPr lang="en-US" dirty="0">
                <a:solidFill>
                  <a:srgbClr val="000099"/>
                </a:solidFill>
              </a:rPr>
              <a:t>…) (</a:t>
            </a:r>
            <a:r>
              <a:rPr lang="en-US" dirty="0" err="1">
                <a:solidFill>
                  <a:srgbClr val="000099"/>
                </a:solidFill>
              </a:rPr>
              <a:t>Tùy</a:t>
            </a:r>
            <a:r>
              <a:rPr lang="en-US" dirty="0">
                <a:solidFill>
                  <a:srgbClr val="000099"/>
                </a:solidFill>
              </a:rPr>
              <a:t> </a:t>
            </a:r>
            <a:r>
              <a:rPr lang="en-US" dirty="0" err="1">
                <a:solidFill>
                  <a:srgbClr val="000099"/>
                </a:solidFill>
              </a:rPr>
              <a:t>mức</a:t>
            </a:r>
            <a:r>
              <a:rPr lang="en-US" dirty="0">
                <a:solidFill>
                  <a:srgbClr val="000099"/>
                </a:solidFill>
              </a:rPr>
              <a:t> </a:t>
            </a:r>
            <a:r>
              <a:rPr lang="en-US" dirty="0" err="1">
                <a:solidFill>
                  <a:srgbClr val="000099"/>
                </a:solidFill>
              </a:rPr>
              <a:t>độ</a:t>
            </a:r>
            <a:r>
              <a:rPr lang="en-US" dirty="0">
                <a:solidFill>
                  <a:srgbClr val="000099"/>
                </a:solidFill>
              </a:rPr>
              <a:t>)</a:t>
            </a:r>
          </a:p>
        </p:txBody>
      </p:sp>
    </p:spTree>
    <p:extLst>
      <p:ext uri="{BB962C8B-B14F-4D97-AF65-F5344CB8AC3E}">
        <p14:creationId xmlns:p14="http://schemas.microsoft.com/office/powerpoint/2010/main" val="33421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1143000" y="427038"/>
            <a:ext cx="7543800" cy="1554162"/>
          </a:xfrm>
        </p:spPr>
        <p:txBody>
          <a:bodyPr>
            <a:normAutofit fontScale="90000"/>
          </a:bodyPr>
          <a:lstStyle/>
          <a:p>
            <a:r>
              <a:rPr lang="en-US" sz="2800" dirty="0" smtClean="0">
                <a:solidFill>
                  <a:srgbClr val="FF0000"/>
                </a:solidFill>
              </a:rPr>
              <a:t>HMU: </a:t>
            </a:r>
            <a:r>
              <a:rPr lang="en-US" sz="2800" dirty="0" err="1" smtClean="0">
                <a:solidFill>
                  <a:srgbClr val="FF0000"/>
                </a:solidFill>
              </a:rPr>
              <a:t>Thành</a:t>
            </a:r>
            <a:r>
              <a:rPr lang="en-US" sz="2800" dirty="0" smtClean="0">
                <a:solidFill>
                  <a:srgbClr val="FF0000"/>
                </a:solidFill>
              </a:rPr>
              <a:t> </a:t>
            </a:r>
            <a:r>
              <a:rPr lang="en-US" sz="2800" dirty="0" err="1" smtClean="0">
                <a:solidFill>
                  <a:srgbClr val="FF0000"/>
                </a:solidFill>
              </a:rPr>
              <a:t>lập</a:t>
            </a:r>
            <a:r>
              <a:rPr lang="en-US" sz="2800" dirty="0" smtClean="0">
                <a:solidFill>
                  <a:srgbClr val="FF0000"/>
                </a:solidFill>
              </a:rPr>
              <a:t> </a:t>
            </a:r>
            <a:r>
              <a:rPr lang="en-US" sz="2800" dirty="0" err="1" smtClean="0">
                <a:solidFill>
                  <a:srgbClr val="FF0000"/>
                </a:solidFill>
              </a:rPr>
              <a:t>năm</a:t>
            </a:r>
            <a:r>
              <a:rPr lang="en-US" sz="2800" dirty="0" smtClean="0">
                <a:solidFill>
                  <a:srgbClr val="FF0000"/>
                </a:solidFill>
              </a:rPr>
              <a:t> 1902</a:t>
            </a:r>
            <a:br>
              <a:rPr lang="en-US" sz="2800" dirty="0" smtClean="0">
                <a:solidFill>
                  <a:srgbClr val="FF0000"/>
                </a:solidFill>
              </a:rPr>
            </a:br>
            <a:r>
              <a:rPr lang="en-US" sz="2800" dirty="0" smtClean="0"/>
              <a:t/>
            </a:r>
            <a:br>
              <a:rPr lang="en-US" sz="2800" dirty="0" smtClean="0"/>
            </a:br>
            <a:r>
              <a:rPr lang="en-US" sz="2400" b="0" dirty="0" err="1" smtClean="0">
                <a:solidFill>
                  <a:schemeClr val="tx1"/>
                </a:solidFill>
              </a:rPr>
              <a:t>Hiệu</a:t>
            </a:r>
            <a:r>
              <a:rPr lang="en-US" sz="2400" b="0" dirty="0" smtClean="0">
                <a:solidFill>
                  <a:schemeClr val="tx1"/>
                </a:solidFill>
              </a:rPr>
              <a:t> </a:t>
            </a:r>
            <a:r>
              <a:rPr lang="en-US" sz="2400" b="0" dirty="0" err="1" smtClean="0">
                <a:solidFill>
                  <a:schemeClr val="tx1"/>
                </a:solidFill>
              </a:rPr>
              <a:t>trưởng</a:t>
            </a:r>
            <a:r>
              <a:rPr lang="en-US" sz="2400" b="0" dirty="0" smtClean="0">
                <a:solidFill>
                  <a:schemeClr val="tx1"/>
                </a:solidFill>
              </a:rPr>
              <a:t> </a:t>
            </a:r>
            <a:r>
              <a:rPr lang="en-US" sz="2400" b="0" dirty="0" err="1" smtClean="0">
                <a:solidFill>
                  <a:schemeClr val="tx1"/>
                </a:solidFill>
              </a:rPr>
              <a:t>đầu</a:t>
            </a:r>
            <a:r>
              <a:rPr lang="en-US" sz="2400" b="0" dirty="0" smtClean="0">
                <a:solidFill>
                  <a:schemeClr val="tx1"/>
                </a:solidFill>
              </a:rPr>
              <a:t> </a:t>
            </a:r>
            <a:r>
              <a:rPr lang="en-US" sz="2400" b="0" dirty="0" err="1" smtClean="0">
                <a:solidFill>
                  <a:schemeClr val="tx1"/>
                </a:solidFill>
              </a:rPr>
              <a:t>tiên</a:t>
            </a:r>
            <a:r>
              <a:rPr lang="en-US" sz="2400" b="0" dirty="0" smtClean="0">
                <a:solidFill>
                  <a:schemeClr val="tx1"/>
                </a:solidFill>
              </a:rPr>
              <a:t>: </a:t>
            </a:r>
            <a:r>
              <a:rPr lang="en-US" sz="2400" b="0" dirty="0" err="1" smtClean="0">
                <a:solidFill>
                  <a:schemeClr val="tx1"/>
                </a:solidFill>
              </a:rPr>
              <a:t>Dr</a:t>
            </a:r>
            <a:r>
              <a:rPr lang="en-US" sz="2400" b="0" dirty="0" smtClean="0">
                <a:solidFill>
                  <a:schemeClr val="tx1"/>
                </a:solidFill>
              </a:rPr>
              <a:t> </a:t>
            </a:r>
            <a:r>
              <a:rPr lang="en-US" sz="2400" b="0" dirty="0" err="1" smtClean="0">
                <a:solidFill>
                  <a:schemeClr val="tx1"/>
                </a:solidFill>
              </a:rPr>
              <a:t>Alexandre</a:t>
            </a:r>
            <a:r>
              <a:rPr lang="en-US" sz="2400" b="0" dirty="0" smtClean="0">
                <a:solidFill>
                  <a:schemeClr val="tx1"/>
                </a:solidFill>
              </a:rPr>
              <a:t> </a:t>
            </a:r>
            <a:r>
              <a:rPr lang="en-US" sz="2400" b="0" dirty="0" err="1" smtClean="0">
                <a:solidFill>
                  <a:schemeClr val="tx1"/>
                </a:solidFill>
              </a:rPr>
              <a:t>Yersin</a:t>
            </a:r>
            <a:r>
              <a:rPr lang="en-US" sz="2400" b="0" dirty="0" smtClean="0">
                <a:solidFill>
                  <a:schemeClr val="tx1"/>
                </a:solidFill>
              </a:rPr>
              <a:t/>
            </a:r>
            <a:br>
              <a:rPr lang="en-US" sz="2400" b="0" dirty="0" smtClean="0">
                <a:solidFill>
                  <a:schemeClr val="tx1"/>
                </a:solidFill>
              </a:rPr>
            </a:br>
            <a:r>
              <a:rPr lang="en-US" sz="2400" dirty="0" smtClean="0">
                <a:solidFill>
                  <a:srgbClr val="FF0000"/>
                </a:solidFill>
              </a:rPr>
              <a:t>15/11/2020:</a:t>
            </a:r>
            <a:r>
              <a:rPr lang="en-US" sz="2400" b="0" dirty="0" smtClean="0">
                <a:solidFill>
                  <a:schemeClr val="tx1"/>
                </a:solidFill>
              </a:rPr>
              <a:t> </a:t>
            </a:r>
            <a:r>
              <a:rPr lang="en-US" sz="2400" b="0" dirty="0" err="1" smtClean="0">
                <a:solidFill>
                  <a:schemeClr val="tx1"/>
                </a:solidFill>
              </a:rPr>
              <a:t>Kỷ</a:t>
            </a:r>
            <a:r>
              <a:rPr lang="en-US" sz="2400" b="0" dirty="0" smtClean="0">
                <a:solidFill>
                  <a:schemeClr val="tx1"/>
                </a:solidFill>
              </a:rPr>
              <a:t> </a:t>
            </a:r>
            <a:r>
              <a:rPr lang="en-US" sz="2400" b="0" dirty="0" err="1" smtClean="0">
                <a:solidFill>
                  <a:schemeClr val="tx1"/>
                </a:solidFill>
              </a:rPr>
              <a:t>niệm</a:t>
            </a:r>
            <a:r>
              <a:rPr lang="en-US" sz="2400" b="0" dirty="0" smtClean="0">
                <a:solidFill>
                  <a:schemeClr val="tx1"/>
                </a:solidFill>
              </a:rPr>
              <a:t> 118 </a:t>
            </a:r>
            <a:r>
              <a:rPr lang="en-US" sz="2400" b="0" dirty="0" err="1" smtClean="0">
                <a:solidFill>
                  <a:schemeClr val="tx1"/>
                </a:solidFill>
              </a:rPr>
              <a:t>năm</a:t>
            </a:r>
            <a:r>
              <a:rPr lang="en-US" sz="2400" b="0" dirty="0" smtClean="0">
                <a:solidFill>
                  <a:schemeClr val="tx1"/>
                </a:solidFill>
              </a:rPr>
              <a:t> </a:t>
            </a:r>
            <a:r>
              <a:rPr lang="en-US" sz="2400" b="0" dirty="0" err="1" smtClean="0">
                <a:solidFill>
                  <a:schemeClr val="tx1"/>
                </a:solidFill>
              </a:rPr>
              <a:t>thành</a:t>
            </a:r>
            <a:r>
              <a:rPr lang="en-US" sz="2400" b="0" dirty="0" smtClean="0">
                <a:solidFill>
                  <a:schemeClr val="tx1"/>
                </a:solidFill>
              </a:rPr>
              <a:t> </a:t>
            </a:r>
            <a:r>
              <a:rPr lang="en-US" sz="2400" b="0" dirty="0" err="1" smtClean="0">
                <a:solidFill>
                  <a:schemeClr val="tx1"/>
                </a:solidFill>
              </a:rPr>
              <a:t>lập</a:t>
            </a:r>
            <a:r>
              <a:rPr lang="en-US" sz="2400" b="0" dirty="0" smtClean="0">
                <a:solidFill>
                  <a:schemeClr val="tx1"/>
                </a:solidFill>
              </a:rPr>
              <a:t> </a:t>
            </a:r>
            <a:r>
              <a:rPr lang="en-US" sz="2400" b="0" dirty="0" err="1" smtClean="0">
                <a:solidFill>
                  <a:schemeClr val="tx1"/>
                </a:solidFill>
              </a:rPr>
              <a:t>trường</a:t>
            </a:r>
            <a:endParaRPr lang="en-US" sz="2400" b="0" dirty="0" smtClean="0">
              <a:solidFill>
                <a:schemeClr val="tx1"/>
              </a:solidFill>
            </a:endParaRPr>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9413" y="280988"/>
            <a:ext cx="876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C:\Users\Thanh\Desktop\imag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09800"/>
            <a:ext cx="90201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31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Quy</a:t>
            </a:r>
            <a:r>
              <a:rPr lang="en-US" dirty="0" smtClean="0"/>
              <a:t> </a:t>
            </a:r>
            <a:r>
              <a:rPr lang="en-US" dirty="0" err="1" smtClean="0"/>
              <a:t>chế</a:t>
            </a:r>
            <a:r>
              <a:rPr lang="en-US" dirty="0" smtClean="0"/>
              <a:t> </a:t>
            </a:r>
            <a:r>
              <a:rPr lang="en-US" dirty="0" err="1" smtClean="0"/>
              <a:t>khen</a:t>
            </a:r>
            <a:r>
              <a:rPr lang="en-US" dirty="0" smtClean="0"/>
              <a:t> </a:t>
            </a:r>
            <a:r>
              <a:rPr lang="en-US" dirty="0" err="1" smtClean="0"/>
              <a:t>thưởng+kỷ</a:t>
            </a:r>
            <a:r>
              <a:rPr lang="en-US" dirty="0" smtClean="0"/>
              <a:t> </a:t>
            </a:r>
            <a:r>
              <a:rPr lang="en-US" dirty="0" err="1" smtClean="0"/>
              <a:t>luật</a:t>
            </a:r>
            <a:endParaRPr lang="en-US" dirty="0"/>
          </a:p>
        </p:txBody>
      </p:sp>
      <p:sp>
        <p:nvSpPr>
          <p:cNvPr id="3" name="Content Placeholder 2"/>
          <p:cNvSpPr>
            <a:spLocks noGrp="1"/>
          </p:cNvSpPr>
          <p:nvPr>
            <p:ph idx="1"/>
          </p:nvPr>
        </p:nvSpPr>
        <p:spPr/>
        <p:txBody>
          <a:bodyPr>
            <a:normAutofit fontScale="92500"/>
          </a:bodyPr>
          <a:lstStyle/>
          <a:p>
            <a:pPr algn="just"/>
            <a:r>
              <a:rPr lang="en-US" dirty="0" err="1" smtClean="0">
                <a:solidFill>
                  <a:srgbClr val="000099"/>
                </a:solidFill>
              </a:rPr>
              <a:t>Xóa</a:t>
            </a:r>
            <a:r>
              <a:rPr lang="en-US" dirty="0" smtClean="0">
                <a:solidFill>
                  <a:srgbClr val="000099"/>
                </a:solidFill>
              </a:rPr>
              <a:t> </a:t>
            </a:r>
            <a:r>
              <a:rPr lang="en-US" dirty="0" err="1" smtClean="0">
                <a:solidFill>
                  <a:srgbClr val="000099"/>
                </a:solidFill>
              </a:rPr>
              <a:t>tên</a:t>
            </a:r>
            <a:r>
              <a:rPr lang="en-US" dirty="0" smtClean="0">
                <a:solidFill>
                  <a:srgbClr val="000099"/>
                </a:solidFill>
              </a:rPr>
              <a:t> </a:t>
            </a:r>
            <a:r>
              <a:rPr lang="en-US" dirty="0" err="1" smtClean="0">
                <a:solidFill>
                  <a:srgbClr val="000099"/>
                </a:solidFill>
              </a:rPr>
              <a:t>khỏi</a:t>
            </a:r>
            <a:r>
              <a:rPr lang="en-US" dirty="0" smtClean="0">
                <a:solidFill>
                  <a:srgbClr val="000099"/>
                </a:solidFill>
              </a:rPr>
              <a:t> </a:t>
            </a:r>
            <a:r>
              <a:rPr lang="en-US" dirty="0" err="1" smtClean="0">
                <a:solidFill>
                  <a:srgbClr val="000099"/>
                </a:solidFill>
              </a:rPr>
              <a:t>danh</a:t>
            </a:r>
            <a:r>
              <a:rPr lang="en-US" dirty="0" smtClean="0">
                <a:solidFill>
                  <a:srgbClr val="000099"/>
                </a:solidFill>
              </a:rPr>
              <a:t> </a:t>
            </a:r>
            <a:r>
              <a:rPr lang="en-US" dirty="0" err="1" smtClean="0">
                <a:solidFill>
                  <a:srgbClr val="000099"/>
                </a:solidFill>
              </a:rPr>
              <a:t>sách</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viên</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một</a:t>
            </a:r>
            <a:r>
              <a:rPr lang="en-US" dirty="0" smtClean="0">
                <a:solidFill>
                  <a:srgbClr val="000099"/>
                </a:solidFill>
              </a:rPr>
              <a:t> </a:t>
            </a:r>
            <a:r>
              <a:rPr lang="en-US" dirty="0" err="1" smtClean="0">
                <a:solidFill>
                  <a:srgbClr val="000099"/>
                </a:solidFill>
              </a:rPr>
              <a:t>trong</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lỗi</a:t>
            </a:r>
            <a:r>
              <a:rPr lang="en-US" dirty="0" smtClean="0">
                <a:solidFill>
                  <a:srgbClr val="000099"/>
                </a:solidFill>
              </a:rPr>
              <a:t> </a:t>
            </a:r>
            <a:r>
              <a:rPr lang="en-US" dirty="0" err="1" smtClean="0">
                <a:solidFill>
                  <a:srgbClr val="000099"/>
                </a:solidFill>
              </a:rPr>
              <a:t>sau</a:t>
            </a:r>
            <a:endParaRPr lang="en-US" dirty="0" smtClean="0">
              <a:solidFill>
                <a:srgbClr val="000099"/>
              </a:solidFill>
            </a:endParaRPr>
          </a:p>
          <a:p>
            <a:pPr marL="914400" lvl="1" indent="-520700" algn="just">
              <a:buFont typeface="Tahoma" pitchFamily="34" charset="0"/>
              <a:buChar char="+"/>
            </a:pPr>
            <a:r>
              <a:rPr lang="en-US" dirty="0" err="1" smtClean="0">
                <a:solidFill>
                  <a:srgbClr val="000099"/>
                </a:solidFill>
              </a:rPr>
              <a:t>Nhập</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chậm</a:t>
            </a:r>
            <a:r>
              <a:rPr lang="en-US" dirty="0" smtClean="0">
                <a:solidFill>
                  <a:srgbClr val="000099"/>
                </a:solidFill>
              </a:rPr>
              <a:t> </a:t>
            </a:r>
            <a:r>
              <a:rPr lang="en-US" dirty="0" err="1" smtClean="0">
                <a:solidFill>
                  <a:srgbClr val="000099"/>
                </a:solidFill>
              </a:rPr>
              <a:t>ko</a:t>
            </a:r>
            <a:r>
              <a:rPr lang="en-US" dirty="0" smtClean="0">
                <a:solidFill>
                  <a:srgbClr val="000099"/>
                </a:solidFill>
              </a:rPr>
              <a:t> </a:t>
            </a:r>
            <a:r>
              <a:rPr lang="en-US" dirty="0" err="1" smtClean="0">
                <a:solidFill>
                  <a:srgbClr val="000099"/>
                </a:solidFill>
              </a:rPr>
              <a:t>lý</a:t>
            </a:r>
            <a:r>
              <a:rPr lang="en-US" dirty="0" smtClean="0">
                <a:solidFill>
                  <a:srgbClr val="000099"/>
                </a:solidFill>
              </a:rPr>
              <a:t> do ≥ 30 </a:t>
            </a:r>
            <a:r>
              <a:rPr lang="en-US" dirty="0" err="1" smtClean="0">
                <a:solidFill>
                  <a:srgbClr val="000099"/>
                </a:solidFill>
              </a:rPr>
              <a:t>ngày</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Đã</a:t>
            </a:r>
            <a:r>
              <a:rPr lang="en-US" dirty="0" smtClean="0">
                <a:solidFill>
                  <a:srgbClr val="000099"/>
                </a:solidFill>
              </a:rPr>
              <a:t> </a:t>
            </a:r>
            <a:r>
              <a:rPr lang="en-US" dirty="0" err="1" smtClean="0">
                <a:solidFill>
                  <a:srgbClr val="000099"/>
                </a:solidFill>
              </a:rPr>
              <a:t>bị</a:t>
            </a:r>
            <a:r>
              <a:rPr lang="en-US" dirty="0" smtClean="0">
                <a:solidFill>
                  <a:srgbClr val="000099"/>
                </a:solidFill>
              </a:rPr>
              <a:t> </a:t>
            </a:r>
            <a:r>
              <a:rPr lang="en-US" dirty="0" err="1" smtClean="0">
                <a:solidFill>
                  <a:srgbClr val="000099"/>
                </a:solidFill>
              </a:rPr>
              <a:t>đình</a:t>
            </a:r>
            <a:r>
              <a:rPr lang="en-US" dirty="0" smtClean="0">
                <a:solidFill>
                  <a:srgbClr val="000099"/>
                </a:solidFill>
              </a:rPr>
              <a:t> </a:t>
            </a:r>
            <a:r>
              <a:rPr lang="en-US" dirty="0" err="1" smtClean="0">
                <a:solidFill>
                  <a:srgbClr val="000099"/>
                </a:solidFill>
              </a:rPr>
              <a:t>chỉ</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tập</a:t>
            </a:r>
            <a:r>
              <a:rPr lang="en-US" dirty="0" smtClean="0">
                <a:solidFill>
                  <a:srgbClr val="000099"/>
                </a:solidFill>
              </a:rPr>
              <a:t> </a:t>
            </a:r>
            <a:r>
              <a:rPr lang="en-US" dirty="0" err="1" smtClean="0">
                <a:solidFill>
                  <a:srgbClr val="000099"/>
                </a:solidFill>
              </a:rPr>
              <a:t>nhưng</a:t>
            </a:r>
            <a:r>
              <a:rPr lang="en-US" dirty="0" smtClean="0">
                <a:solidFill>
                  <a:srgbClr val="000099"/>
                </a:solidFill>
              </a:rPr>
              <a:t> </a:t>
            </a:r>
            <a:r>
              <a:rPr lang="en-US" dirty="0" err="1" smtClean="0">
                <a:solidFill>
                  <a:srgbClr val="000099"/>
                </a:solidFill>
              </a:rPr>
              <a:t>vẫn</a:t>
            </a:r>
            <a:r>
              <a:rPr lang="en-US" dirty="0" smtClean="0">
                <a:solidFill>
                  <a:srgbClr val="000099"/>
                </a:solidFill>
              </a:rPr>
              <a:t> </a:t>
            </a:r>
            <a:r>
              <a:rPr lang="en-US" dirty="0" err="1" smtClean="0">
                <a:solidFill>
                  <a:srgbClr val="000099"/>
                </a:solidFill>
              </a:rPr>
              <a:t>tiếp</a:t>
            </a:r>
            <a:r>
              <a:rPr lang="en-US" dirty="0" smtClean="0">
                <a:solidFill>
                  <a:srgbClr val="000099"/>
                </a:solidFill>
              </a:rPr>
              <a:t> </a:t>
            </a:r>
            <a:r>
              <a:rPr lang="en-US" dirty="0" err="1" smtClean="0">
                <a:solidFill>
                  <a:srgbClr val="000099"/>
                </a:solidFill>
              </a:rPr>
              <a:t>tục</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các</a:t>
            </a:r>
            <a:r>
              <a:rPr lang="en-US" dirty="0" smtClean="0">
                <a:solidFill>
                  <a:srgbClr val="000099"/>
                </a:solidFill>
              </a:rPr>
              <a:t> </a:t>
            </a:r>
            <a:r>
              <a:rPr lang="en-US" dirty="0" err="1" smtClean="0">
                <a:solidFill>
                  <a:srgbClr val="000099"/>
                </a:solidFill>
              </a:rPr>
              <a:t>lỗi</a:t>
            </a:r>
            <a:r>
              <a:rPr lang="en-US" dirty="0" smtClean="0">
                <a:solidFill>
                  <a:srgbClr val="000099"/>
                </a:solidFill>
              </a:rPr>
              <a:t> </a:t>
            </a:r>
            <a:r>
              <a:rPr lang="en-US" dirty="0" err="1" smtClean="0">
                <a:solidFill>
                  <a:srgbClr val="000099"/>
                </a:solidFill>
              </a:rPr>
              <a:t>tương</a:t>
            </a:r>
            <a:r>
              <a:rPr lang="en-US" dirty="0" smtClean="0">
                <a:solidFill>
                  <a:srgbClr val="000099"/>
                </a:solidFill>
              </a:rPr>
              <a:t> </a:t>
            </a:r>
            <a:r>
              <a:rPr lang="en-US" dirty="0" err="1" smtClean="0">
                <a:solidFill>
                  <a:srgbClr val="000099"/>
                </a:solidFill>
              </a:rPr>
              <a:t>tự</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Bảo</a:t>
            </a:r>
            <a:r>
              <a:rPr lang="en-US" dirty="0" smtClean="0">
                <a:solidFill>
                  <a:srgbClr val="000099"/>
                </a:solidFill>
              </a:rPr>
              <a:t> </a:t>
            </a:r>
            <a:r>
              <a:rPr lang="en-US" dirty="0" err="1" smtClean="0">
                <a:solidFill>
                  <a:srgbClr val="000099"/>
                </a:solidFill>
              </a:rPr>
              <a:t>vệ</a:t>
            </a:r>
            <a:r>
              <a:rPr lang="en-US" dirty="0" smtClean="0">
                <a:solidFill>
                  <a:srgbClr val="000099"/>
                </a:solidFill>
              </a:rPr>
              <a:t> </a:t>
            </a:r>
            <a:r>
              <a:rPr lang="en-US" dirty="0" err="1" smtClean="0">
                <a:solidFill>
                  <a:srgbClr val="000099"/>
                </a:solidFill>
              </a:rPr>
              <a:t>đề</a:t>
            </a:r>
            <a:r>
              <a:rPr lang="en-US" dirty="0" smtClean="0">
                <a:solidFill>
                  <a:srgbClr val="000099"/>
                </a:solidFill>
              </a:rPr>
              <a:t> </a:t>
            </a:r>
            <a:r>
              <a:rPr lang="en-US" dirty="0" err="1" smtClean="0">
                <a:solidFill>
                  <a:srgbClr val="000099"/>
                </a:solidFill>
              </a:rPr>
              <a:t>cương</a:t>
            </a:r>
            <a:r>
              <a:rPr lang="en-US" dirty="0" smtClean="0">
                <a:solidFill>
                  <a:srgbClr val="000099"/>
                </a:solidFill>
              </a:rPr>
              <a:t>/</a:t>
            </a:r>
            <a:r>
              <a:rPr lang="en-US" dirty="0" err="1" smtClean="0">
                <a:solidFill>
                  <a:srgbClr val="000099"/>
                </a:solidFill>
              </a:rPr>
              <a:t>luận</a:t>
            </a:r>
            <a:r>
              <a:rPr lang="en-US" dirty="0" smtClean="0">
                <a:solidFill>
                  <a:srgbClr val="000099"/>
                </a:solidFill>
              </a:rPr>
              <a:t> </a:t>
            </a:r>
            <a:r>
              <a:rPr lang="en-US" dirty="0" err="1" smtClean="0">
                <a:solidFill>
                  <a:srgbClr val="000099"/>
                </a:solidFill>
              </a:rPr>
              <a:t>văn</a:t>
            </a:r>
            <a:r>
              <a:rPr lang="en-US" dirty="0" smtClean="0">
                <a:solidFill>
                  <a:srgbClr val="000099"/>
                </a:solidFill>
              </a:rPr>
              <a:t> </a:t>
            </a:r>
            <a:r>
              <a:rPr lang="en-US" dirty="0" err="1" smtClean="0">
                <a:solidFill>
                  <a:srgbClr val="000099"/>
                </a:solidFill>
              </a:rPr>
              <a:t>không</a:t>
            </a:r>
            <a:r>
              <a:rPr lang="en-US" dirty="0" smtClean="0">
                <a:solidFill>
                  <a:srgbClr val="000099"/>
                </a:solidFill>
              </a:rPr>
              <a:t> </a:t>
            </a:r>
            <a:r>
              <a:rPr lang="en-US" dirty="0" err="1" smtClean="0">
                <a:solidFill>
                  <a:srgbClr val="000099"/>
                </a:solidFill>
              </a:rPr>
              <a:t>đạt</a:t>
            </a:r>
            <a:r>
              <a:rPr lang="en-US" dirty="0" smtClean="0">
                <a:solidFill>
                  <a:srgbClr val="000099"/>
                </a:solidFill>
              </a:rPr>
              <a:t> </a:t>
            </a:r>
            <a:r>
              <a:rPr lang="en-US" dirty="0" err="1" smtClean="0">
                <a:solidFill>
                  <a:srgbClr val="000099"/>
                </a:solidFill>
              </a:rPr>
              <a:t>lần</a:t>
            </a:r>
            <a:r>
              <a:rPr lang="en-US" dirty="0" smtClean="0">
                <a:solidFill>
                  <a:srgbClr val="000099"/>
                </a:solidFill>
              </a:rPr>
              <a:t> </a:t>
            </a:r>
            <a:r>
              <a:rPr lang="en-US" dirty="0" err="1" smtClean="0">
                <a:solidFill>
                  <a:srgbClr val="000099"/>
                </a:solidFill>
              </a:rPr>
              <a:t>thứ</a:t>
            </a:r>
            <a:r>
              <a:rPr lang="en-US" dirty="0" smtClean="0">
                <a:solidFill>
                  <a:srgbClr val="000099"/>
                </a:solidFill>
              </a:rPr>
              <a:t> 3</a:t>
            </a:r>
          </a:p>
          <a:p>
            <a:pPr marL="914400" lvl="1" indent="-520700" algn="just">
              <a:buFont typeface="Tahoma" pitchFamily="34" charset="0"/>
              <a:buChar char="+"/>
            </a:pPr>
            <a:r>
              <a:rPr lang="en-US" dirty="0" smtClean="0">
                <a:solidFill>
                  <a:srgbClr val="000099"/>
                </a:solidFill>
              </a:rPr>
              <a:t>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quy</a:t>
            </a:r>
            <a:r>
              <a:rPr lang="en-US" dirty="0" smtClean="0">
                <a:solidFill>
                  <a:srgbClr val="000099"/>
                </a:solidFill>
              </a:rPr>
              <a:t> </a:t>
            </a:r>
            <a:r>
              <a:rPr lang="en-US" dirty="0" err="1" smtClean="0">
                <a:solidFill>
                  <a:srgbClr val="000099"/>
                </a:solidFill>
              </a:rPr>
              <a:t>chế</a:t>
            </a:r>
            <a:r>
              <a:rPr lang="en-US" dirty="0" smtClean="0">
                <a:solidFill>
                  <a:srgbClr val="000099"/>
                </a:solidFill>
              </a:rPr>
              <a:t> KTX, </a:t>
            </a:r>
            <a:r>
              <a:rPr lang="en-US" dirty="0" err="1" smtClean="0">
                <a:solidFill>
                  <a:srgbClr val="000099"/>
                </a:solidFill>
              </a:rPr>
              <a:t>bệnh</a:t>
            </a:r>
            <a:r>
              <a:rPr lang="en-US" dirty="0" smtClean="0">
                <a:solidFill>
                  <a:srgbClr val="000099"/>
                </a:solidFill>
              </a:rPr>
              <a:t> </a:t>
            </a:r>
            <a:r>
              <a:rPr lang="en-US" dirty="0" err="1" smtClean="0">
                <a:solidFill>
                  <a:srgbClr val="000099"/>
                </a:solidFill>
              </a:rPr>
              <a:t>viện</a:t>
            </a:r>
            <a:r>
              <a:rPr lang="en-US" dirty="0" smtClean="0">
                <a:solidFill>
                  <a:srgbClr val="000099"/>
                </a:solidFill>
              </a:rPr>
              <a:t>…(</a:t>
            </a:r>
            <a:r>
              <a:rPr lang="en-US" dirty="0" err="1" smtClean="0">
                <a:solidFill>
                  <a:srgbClr val="000099"/>
                </a:solidFill>
              </a:rPr>
              <a:t>Tùy</a:t>
            </a:r>
            <a:r>
              <a:rPr lang="en-US" dirty="0">
                <a:solidFill>
                  <a:srgbClr val="000099"/>
                </a:solidFill>
              </a:rPr>
              <a:t> </a:t>
            </a:r>
            <a:r>
              <a:rPr lang="en-US" dirty="0" err="1" smtClean="0">
                <a:solidFill>
                  <a:srgbClr val="000099"/>
                </a:solidFill>
              </a:rPr>
              <a:t>mức</a:t>
            </a:r>
            <a:r>
              <a:rPr lang="en-US" dirty="0" smtClean="0">
                <a:solidFill>
                  <a:srgbClr val="000099"/>
                </a:solidFill>
              </a:rPr>
              <a:t> </a:t>
            </a:r>
            <a:r>
              <a:rPr lang="en-US" dirty="0" err="1" smtClean="0">
                <a:solidFill>
                  <a:srgbClr val="000099"/>
                </a:solidFill>
              </a:rPr>
              <a:t>độ</a:t>
            </a:r>
            <a:r>
              <a:rPr lang="en-US" dirty="0" smtClean="0">
                <a:solidFill>
                  <a:srgbClr val="000099"/>
                </a:solidFill>
              </a:rPr>
              <a:t>)</a:t>
            </a:r>
          </a:p>
          <a:p>
            <a:pPr marL="914400" lvl="1" indent="-520700" algn="just">
              <a:buFont typeface="Tahoma" pitchFamily="34" charset="0"/>
              <a:buChar char="+"/>
            </a:pPr>
            <a:r>
              <a:rPr lang="en-US" dirty="0" err="1" smtClean="0">
                <a:solidFill>
                  <a:srgbClr val="000099"/>
                </a:solidFill>
              </a:rPr>
              <a:t>Các</a:t>
            </a:r>
            <a:r>
              <a:rPr lang="en-US" dirty="0" smtClean="0">
                <a:solidFill>
                  <a:srgbClr val="000099"/>
                </a:solidFill>
              </a:rPr>
              <a:t> vi </a:t>
            </a:r>
            <a:r>
              <a:rPr lang="en-US" dirty="0" err="1" smtClean="0">
                <a:solidFill>
                  <a:srgbClr val="000099"/>
                </a:solidFill>
              </a:rPr>
              <a:t>phạm</a:t>
            </a:r>
            <a:r>
              <a:rPr lang="en-US" dirty="0" smtClean="0">
                <a:solidFill>
                  <a:srgbClr val="000099"/>
                </a:solidFill>
              </a:rPr>
              <a:t> </a:t>
            </a:r>
            <a:r>
              <a:rPr lang="en-US" dirty="0" err="1" smtClean="0">
                <a:solidFill>
                  <a:srgbClr val="000099"/>
                </a:solidFill>
              </a:rPr>
              <a:t>về</a:t>
            </a:r>
            <a:r>
              <a:rPr lang="en-US" dirty="0" smtClean="0">
                <a:solidFill>
                  <a:srgbClr val="000099"/>
                </a:solidFill>
              </a:rPr>
              <a:t> </a:t>
            </a:r>
            <a:r>
              <a:rPr lang="en-US" dirty="0" err="1" smtClean="0">
                <a:solidFill>
                  <a:srgbClr val="000099"/>
                </a:solidFill>
              </a:rPr>
              <a:t>pháp</a:t>
            </a:r>
            <a:r>
              <a:rPr lang="en-US" dirty="0" smtClean="0">
                <a:solidFill>
                  <a:srgbClr val="000099"/>
                </a:solidFill>
              </a:rPr>
              <a:t> </a:t>
            </a:r>
            <a:r>
              <a:rPr lang="en-US" dirty="0" err="1" smtClean="0">
                <a:solidFill>
                  <a:srgbClr val="000099"/>
                </a:solidFill>
              </a:rPr>
              <a:t>luật</a:t>
            </a:r>
            <a:r>
              <a:rPr lang="en-US" dirty="0" smtClean="0">
                <a:solidFill>
                  <a:srgbClr val="000099"/>
                </a:solidFill>
              </a:rPr>
              <a:t> (</a:t>
            </a:r>
            <a:r>
              <a:rPr lang="en-US" dirty="0" err="1" smtClean="0">
                <a:solidFill>
                  <a:srgbClr val="000099"/>
                </a:solidFill>
              </a:rPr>
              <a:t>cờ</a:t>
            </a:r>
            <a:r>
              <a:rPr lang="en-US" dirty="0" smtClean="0">
                <a:solidFill>
                  <a:srgbClr val="000099"/>
                </a:solidFill>
              </a:rPr>
              <a:t> </a:t>
            </a:r>
            <a:r>
              <a:rPr lang="en-US" dirty="0" err="1" smtClean="0">
                <a:solidFill>
                  <a:srgbClr val="000099"/>
                </a:solidFill>
              </a:rPr>
              <a:t>bạc</a:t>
            </a:r>
            <a:r>
              <a:rPr lang="en-US" dirty="0" smtClean="0">
                <a:solidFill>
                  <a:srgbClr val="000099"/>
                </a:solidFill>
              </a:rPr>
              <a:t>, </a:t>
            </a:r>
            <a:r>
              <a:rPr lang="en-US" dirty="0" err="1" smtClean="0">
                <a:solidFill>
                  <a:srgbClr val="000099"/>
                </a:solidFill>
              </a:rPr>
              <a:t>đua</a:t>
            </a:r>
            <a:r>
              <a:rPr lang="en-US" dirty="0" smtClean="0">
                <a:solidFill>
                  <a:srgbClr val="000099"/>
                </a:solidFill>
              </a:rPr>
              <a:t> </a:t>
            </a:r>
            <a:r>
              <a:rPr lang="en-US" dirty="0" err="1" smtClean="0">
                <a:solidFill>
                  <a:srgbClr val="000099"/>
                </a:solidFill>
              </a:rPr>
              <a:t>xe</a:t>
            </a:r>
            <a:r>
              <a:rPr lang="en-US" dirty="0">
                <a:solidFill>
                  <a:srgbClr val="000099"/>
                </a:solidFill>
              </a:rPr>
              <a:t>…) (</a:t>
            </a:r>
            <a:r>
              <a:rPr lang="en-US" dirty="0" err="1">
                <a:solidFill>
                  <a:srgbClr val="000099"/>
                </a:solidFill>
              </a:rPr>
              <a:t>Tùy</a:t>
            </a:r>
            <a:r>
              <a:rPr lang="en-US" dirty="0">
                <a:solidFill>
                  <a:srgbClr val="000099"/>
                </a:solidFill>
              </a:rPr>
              <a:t> </a:t>
            </a:r>
            <a:r>
              <a:rPr lang="en-US" dirty="0" err="1">
                <a:solidFill>
                  <a:srgbClr val="000099"/>
                </a:solidFill>
              </a:rPr>
              <a:t>mức</a:t>
            </a:r>
            <a:r>
              <a:rPr lang="en-US" dirty="0">
                <a:solidFill>
                  <a:srgbClr val="000099"/>
                </a:solidFill>
              </a:rPr>
              <a:t> </a:t>
            </a:r>
            <a:r>
              <a:rPr lang="en-US" dirty="0" err="1">
                <a:solidFill>
                  <a:srgbClr val="000099"/>
                </a:solidFill>
              </a:rPr>
              <a:t>độ</a:t>
            </a:r>
            <a:r>
              <a:rPr lang="en-US" dirty="0">
                <a:solidFill>
                  <a:srgbClr val="000099"/>
                </a:solidFill>
              </a:rPr>
              <a:t>)</a:t>
            </a:r>
          </a:p>
        </p:txBody>
      </p:sp>
    </p:spTree>
    <p:extLst>
      <p:ext uri="{BB962C8B-B14F-4D97-AF65-F5344CB8AC3E}">
        <p14:creationId xmlns:p14="http://schemas.microsoft.com/office/powerpoint/2010/main" val="866975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Khen</a:t>
            </a:r>
            <a:r>
              <a:rPr lang="en-US" dirty="0" smtClean="0"/>
              <a:t> </a:t>
            </a:r>
            <a:r>
              <a:rPr lang="en-US" dirty="0" err="1" smtClean="0"/>
              <a:t>thưởng</a:t>
            </a:r>
            <a:endParaRPr lang="en-US" dirty="0"/>
          </a:p>
        </p:txBody>
      </p:sp>
      <p:sp>
        <p:nvSpPr>
          <p:cNvPr id="3" name="Content Placeholder 2"/>
          <p:cNvSpPr>
            <a:spLocks noGrp="1"/>
          </p:cNvSpPr>
          <p:nvPr>
            <p:ph idx="1"/>
          </p:nvPr>
        </p:nvSpPr>
        <p:spPr/>
        <p:txBody>
          <a:bodyPr>
            <a:normAutofit/>
          </a:bodyPr>
          <a:lstStyle/>
          <a:p>
            <a:pPr algn="just"/>
            <a:r>
              <a:rPr lang="en-US" dirty="0" err="1" smtClean="0">
                <a:solidFill>
                  <a:srgbClr val="000099"/>
                </a:solidFill>
              </a:rPr>
              <a:t>Khen</a:t>
            </a:r>
            <a:r>
              <a:rPr lang="en-US" dirty="0" smtClean="0">
                <a:solidFill>
                  <a:srgbClr val="000099"/>
                </a:solidFill>
              </a:rPr>
              <a:t> </a:t>
            </a:r>
            <a:r>
              <a:rPr lang="en-US" dirty="0" err="1" smtClean="0">
                <a:solidFill>
                  <a:srgbClr val="000099"/>
                </a:solidFill>
              </a:rPr>
              <a:t>thưởng</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viên</a:t>
            </a:r>
            <a:r>
              <a:rPr lang="en-US" dirty="0" smtClean="0">
                <a:solidFill>
                  <a:srgbClr val="000099"/>
                </a:solidFill>
              </a:rPr>
              <a:t> </a:t>
            </a:r>
            <a:r>
              <a:rPr lang="en-US" dirty="0" err="1" smtClean="0">
                <a:solidFill>
                  <a:srgbClr val="000099"/>
                </a:solidFill>
              </a:rPr>
              <a:t>có</a:t>
            </a:r>
            <a:r>
              <a:rPr lang="en-US" dirty="0" smtClean="0">
                <a:solidFill>
                  <a:srgbClr val="000099"/>
                </a:solidFill>
              </a:rPr>
              <a:t> </a:t>
            </a:r>
            <a:r>
              <a:rPr lang="en-US" dirty="0" err="1" smtClean="0">
                <a:solidFill>
                  <a:srgbClr val="000099"/>
                </a:solidFill>
              </a:rPr>
              <a:t>thành</a:t>
            </a:r>
            <a:r>
              <a:rPr lang="en-US" dirty="0" smtClean="0">
                <a:solidFill>
                  <a:srgbClr val="000099"/>
                </a:solidFill>
              </a:rPr>
              <a:t> </a:t>
            </a:r>
            <a:r>
              <a:rPr lang="en-US" dirty="0" err="1" smtClean="0">
                <a:solidFill>
                  <a:srgbClr val="000099"/>
                </a:solidFill>
              </a:rPr>
              <a:t>tích</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tập</a:t>
            </a:r>
            <a:r>
              <a:rPr lang="en-US" dirty="0" smtClean="0">
                <a:solidFill>
                  <a:srgbClr val="000099"/>
                </a:solidFill>
              </a:rPr>
              <a:t> </a:t>
            </a:r>
            <a:r>
              <a:rPr lang="en-US" dirty="0" err="1" smtClean="0">
                <a:solidFill>
                  <a:srgbClr val="000099"/>
                </a:solidFill>
              </a:rPr>
              <a:t>xuất</a:t>
            </a:r>
            <a:r>
              <a:rPr lang="en-US" dirty="0" smtClean="0">
                <a:solidFill>
                  <a:srgbClr val="000099"/>
                </a:solidFill>
              </a:rPr>
              <a:t> </a:t>
            </a:r>
            <a:r>
              <a:rPr lang="en-US" dirty="0" err="1" smtClean="0">
                <a:solidFill>
                  <a:srgbClr val="000099"/>
                </a:solidFill>
              </a:rPr>
              <a:t>sắc</a:t>
            </a:r>
            <a:endParaRPr lang="en-US" dirty="0" smtClean="0">
              <a:solidFill>
                <a:srgbClr val="000099"/>
              </a:solidFill>
            </a:endParaRPr>
          </a:p>
          <a:p>
            <a:pPr marL="342900" lvl="1" indent="-342900" algn="just">
              <a:buFont typeface="Arial" pitchFamily="34" charset="0"/>
              <a:buChar char="•"/>
            </a:pPr>
            <a:r>
              <a:rPr lang="en-US" sz="2800" dirty="0" err="1">
                <a:solidFill>
                  <a:srgbClr val="000099"/>
                </a:solidFill>
              </a:rPr>
              <a:t>Khen</a:t>
            </a:r>
            <a:r>
              <a:rPr lang="en-US" sz="2800" dirty="0">
                <a:solidFill>
                  <a:srgbClr val="000099"/>
                </a:solidFill>
              </a:rPr>
              <a:t> </a:t>
            </a:r>
            <a:r>
              <a:rPr lang="en-US" sz="2800" dirty="0" err="1">
                <a:solidFill>
                  <a:srgbClr val="000099"/>
                </a:solidFill>
              </a:rPr>
              <a:t>thưởng</a:t>
            </a:r>
            <a:r>
              <a:rPr lang="en-US" sz="2800" dirty="0">
                <a:solidFill>
                  <a:srgbClr val="000099"/>
                </a:solidFill>
              </a:rPr>
              <a:t> Ban </a:t>
            </a:r>
            <a:r>
              <a:rPr lang="en-US" sz="2800" dirty="0" err="1">
                <a:solidFill>
                  <a:srgbClr val="000099"/>
                </a:solidFill>
              </a:rPr>
              <a:t>cán</a:t>
            </a:r>
            <a:r>
              <a:rPr lang="en-US" sz="2800" dirty="0">
                <a:solidFill>
                  <a:srgbClr val="000099"/>
                </a:solidFill>
              </a:rPr>
              <a:t> </a:t>
            </a:r>
            <a:r>
              <a:rPr lang="en-US" sz="2800" dirty="0" err="1">
                <a:solidFill>
                  <a:srgbClr val="000099"/>
                </a:solidFill>
              </a:rPr>
              <a:t>sự</a:t>
            </a:r>
            <a:r>
              <a:rPr lang="en-US" sz="2800" dirty="0">
                <a:solidFill>
                  <a:srgbClr val="000099"/>
                </a:solidFill>
              </a:rPr>
              <a:t> </a:t>
            </a:r>
            <a:r>
              <a:rPr lang="en-US" sz="2800" dirty="0" err="1">
                <a:solidFill>
                  <a:srgbClr val="000099"/>
                </a:solidFill>
              </a:rPr>
              <a:t>lớp</a:t>
            </a:r>
            <a:r>
              <a:rPr lang="en-US" sz="2800" dirty="0">
                <a:solidFill>
                  <a:srgbClr val="000099"/>
                </a:solidFill>
              </a:rPr>
              <a:t> </a:t>
            </a:r>
            <a:r>
              <a:rPr lang="en-US" sz="2800" dirty="0" err="1">
                <a:solidFill>
                  <a:srgbClr val="000099"/>
                </a:solidFill>
              </a:rPr>
              <a:t>hoàn</a:t>
            </a:r>
            <a:r>
              <a:rPr lang="en-US" sz="2800" dirty="0">
                <a:solidFill>
                  <a:srgbClr val="000099"/>
                </a:solidFill>
              </a:rPr>
              <a:t> </a:t>
            </a:r>
            <a:r>
              <a:rPr lang="en-US" sz="2800" dirty="0" err="1">
                <a:solidFill>
                  <a:srgbClr val="000099"/>
                </a:solidFill>
              </a:rPr>
              <a:t>thành</a:t>
            </a:r>
            <a:r>
              <a:rPr lang="en-US" sz="2800" dirty="0">
                <a:solidFill>
                  <a:srgbClr val="000099"/>
                </a:solidFill>
              </a:rPr>
              <a:t> </a:t>
            </a:r>
            <a:r>
              <a:rPr lang="en-US" sz="2800" dirty="0" err="1">
                <a:solidFill>
                  <a:srgbClr val="000099"/>
                </a:solidFill>
              </a:rPr>
              <a:t>xuất</a:t>
            </a:r>
            <a:r>
              <a:rPr lang="en-US" sz="2800" dirty="0">
                <a:solidFill>
                  <a:srgbClr val="000099"/>
                </a:solidFill>
              </a:rPr>
              <a:t> </a:t>
            </a:r>
            <a:r>
              <a:rPr lang="en-US" sz="2800" dirty="0" err="1">
                <a:solidFill>
                  <a:srgbClr val="000099"/>
                </a:solidFill>
              </a:rPr>
              <a:t>sắc</a:t>
            </a:r>
            <a:r>
              <a:rPr lang="en-US" sz="2800" dirty="0">
                <a:solidFill>
                  <a:srgbClr val="000099"/>
                </a:solidFill>
              </a:rPr>
              <a:t> </a:t>
            </a:r>
            <a:r>
              <a:rPr lang="en-US" sz="2800" dirty="0" err="1">
                <a:solidFill>
                  <a:srgbClr val="000099"/>
                </a:solidFill>
              </a:rPr>
              <a:t>nhiệm</a:t>
            </a:r>
            <a:r>
              <a:rPr lang="en-US" sz="2800" dirty="0">
                <a:solidFill>
                  <a:srgbClr val="000099"/>
                </a:solidFill>
              </a:rPr>
              <a:t> </a:t>
            </a:r>
            <a:r>
              <a:rPr lang="en-US" sz="2800" dirty="0" err="1">
                <a:solidFill>
                  <a:srgbClr val="000099"/>
                </a:solidFill>
              </a:rPr>
              <a:t>vụ</a:t>
            </a:r>
            <a:endParaRPr lang="en-US" sz="2800" dirty="0">
              <a:solidFill>
                <a:srgbClr val="000099"/>
              </a:solidFill>
            </a:endParaRPr>
          </a:p>
          <a:p>
            <a:pPr marL="342900" lvl="1" indent="-342900" algn="just">
              <a:buFont typeface="Arial" pitchFamily="34" charset="0"/>
              <a:buChar char="•"/>
            </a:pPr>
            <a:r>
              <a:rPr lang="en-US" sz="2800" dirty="0" err="1">
                <a:solidFill>
                  <a:srgbClr val="000099"/>
                </a:solidFill>
              </a:rPr>
              <a:t>Các</a:t>
            </a:r>
            <a:r>
              <a:rPr lang="en-US" sz="2800" dirty="0">
                <a:solidFill>
                  <a:srgbClr val="000099"/>
                </a:solidFill>
              </a:rPr>
              <a:t> </a:t>
            </a:r>
            <a:r>
              <a:rPr lang="en-US" sz="2800" dirty="0" err="1">
                <a:solidFill>
                  <a:srgbClr val="000099"/>
                </a:solidFill>
              </a:rPr>
              <a:t>khen</a:t>
            </a:r>
            <a:r>
              <a:rPr lang="en-US" sz="2800" dirty="0">
                <a:solidFill>
                  <a:srgbClr val="000099"/>
                </a:solidFill>
              </a:rPr>
              <a:t> </a:t>
            </a:r>
            <a:r>
              <a:rPr lang="en-US" sz="2800" dirty="0" err="1">
                <a:solidFill>
                  <a:srgbClr val="000099"/>
                </a:solidFill>
              </a:rPr>
              <a:t>thưởng</a:t>
            </a:r>
            <a:r>
              <a:rPr lang="en-US" sz="2800" dirty="0">
                <a:solidFill>
                  <a:srgbClr val="000099"/>
                </a:solidFill>
              </a:rPr>
              <a:t> </a:t>
            </a:r>
            <a:r>
              <a:rPr lang="en-US" sz="2800" dirty="0" err="1" smtClean="0">
                <a:solidFill>
                  <a:srgbClr val="000099"/>
                </a:solidFill>
              </a:rPr>
              <a:t>theo</a:t>
            </a:r>
            <a:r>
              <a:rPr lang="en-US" sz="2800" dirty="0" smtClean="0">
                <a:solidFill>
                  <a:srgbClr val="000099"/>
                </a:solidFill>
              </a:rPr>
              <a:t> </a:t>
            </a:r>
            <a:r>
              <a:rPr lang="en-US" sz="2800" dirty="0" err="1" smtClean="0">
                <a:solidFill>
                  <a:srgbClr val="000099"/>
                </a:solidFill>
              </a:rPr>
              <a:t>từng</a:t>
            </a:r>
            <a:r>
              <a:rPr lang="en-US" sz="2800" dirty="0" smtClean="0">
                <a:solidFill>
                  <a:srgbClr val="000099"/>
                </a:solidFill>
              </a:rPr>
              <a:t> </a:t>
            </a:r>
            <a:r>
              <a:rPr lang="en-US" sz="2800" dirty="0" err="1" smtClean="0">
                <a:solidFill>
                  <a:srgbClr val="000099"/>
                </a:solidFill>
              </a:rPr>
              <a:t>nội</a:t>
            </a:r>
            <a:r>
              <a:rPr lang="en-US" sz="2800" dirty="0" smtClean="0">
                <a:solidFill>
                  <a:srgbClr val="000099"/>
                </a:solidFill>
              </a:rPr>
              <a:t> dung </a:t>
            </a:r>
            <a:r>
              <a:rPr lang="en-US" sz="2800" dirty="0" err="1" smtClean="0">
                <a:solidFill>
                  <a:srgbClr val="000099"/>
                </a:solidFill>
              </a:rPr>
              <a:t>cụ</a:t>
            </a:r>
            <a:r>
              <a:rPr lang="en-US" sz="2800" dirty="0" smtClean="0">
                <a:solidFill>
                  <a:srgbClr val="000099"/>
                </a:solidFill>
              </a:rPr>
              <a:t> </a:t>
            </a:r>
            <a:r>
              <a:rPr lang="en-US" sz="2800" dirty="0" err="1" smtClean="0">
                <a:solidFill>
                  <a:srgbClr val="000099"/>
                </a:solidFill>
              </a:rPr>
              <a:t>thể</a:t>
            </a:r>
            <a:endParaRPr lang="en-US" sz="2800" dirty="0">
              <a:solidFill>
                <a:srgbClr val="000099"/>
              </a:solidFill>
            </a:endParaRPr>
          </a:p>
        </p:txBody>
      </p:sp>
    </p:spTree>
    <p:extLst>
      <p:ext uri="{BB962C8B-B14F-4D97-AF65-F5344CB8AC3E}">
        <p14:creationId xmlns:p14="http://schemas.microsoft.com/office/powerpoint/2010/main" val="100861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666750" y="152400"/>
            <a:ext cx="8229600" cy="1143000"/>
          </a:xfrm>
        </p:spPr>
        <p:txBody>
          <a:bodyPr/>
          <a:lstStyle/>
          <a:p>
            <a:pPr eaLnBrk="1" hangingPunct="1"/>
            <a:r>
              <a:rPr lang="en-US" altLang="en-US" sz="2700" smtClean="0"/>
              <a:t> </a:t>
            </a:r>
            <a:r>
              <a:rPr lang="en-US" altLang="en-US" sz="2700" b="1" smtClean="0"/>
              <a:t>                        </a:t>
            </a:r>
            <a:r>
              <a:rPr lang="en-US" altLang="en-US" sz="2700" smtClean="0"/>
              <a:t> </a:t>
            </a:r>
          </a:p>
        </p:txBody>
      </p:sp>
      <p:pic>
        <p:nvPicPr>
          <p:cNvPr id="4301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6076950"/>
            <a:ext cx="9144000" cy="781050"/>
          </a:xfrm>
        </p:spPr>
      </p:pic>
      <p:sp>
        <p:nvSpPr>
          <p:cNvPr id="2052" name="Rectangle 10"/>
          <p:cNvSpPr>
            <a:spLocks noChangeArrowheads="1"/>
          </p:cNvSpPr>
          <p:nvPr/>
        </p:nvSpPr>
        <p:spPr bwMode="auto">
          <a:xfrm>
            <a:off x="0" y="1219200"/>
            <a:ext cx="9144000" cy="2416046"/>
          </a:xfrm>
          <a:prstGeom prst="rect">
            <a:avLst/>
          </a:prstGeom>
          <a:noFill/>
          <a:ln>
            <a:noFill/>
          </a:ln>
          <a:extLst/>
        </p:spPr>
        <p:txBody>
          <a:bodyPr>
            <a:spAutoFit/>
          </a:bodyPr>
          <a:lstStyle/>
          <a:p>
            <a:pPr algn="ctr" eaLnBrk="1" hangingPunct="1">
              <a:lnSpc>
                <a:spcPct val="50000"/>
              </a:lnSpc>
              <a:spcBef>
                <a:spcPts val="600"/>
              </a:spcBef>
              <a:defRPr/>
            </a:pPr>
            <a:endParaRPr lang="en-US" altLang="en-US" sz="3100" b="1" dirty="0">
              <a:solidFill>
                <a:srgbClr val="FF0000"/>
              </a:solidFill>
              <a:effectLst>
                <a:outerShdw blurRad="38100" dist="38100" dir="2700000" algn="tl">
                  <a:srgbClr val="C0C0C0"/>
                </a:outerShdw>
              </a:effectLst>
            </a:endParaRPr>
          </a:p>
          <a:p>
            <a:pPr algn="ctr" eaLnBrk="1" hangingPunct="1">
              <a:lnSpc>
                <a:spcPct val="150000"/>
              </a:lnSpc>
              <a:spcBef>
                <a:spcPts val="600"/>
              </a:spcBef>
              <a:defRPr/>
            </a:pPr>
            <a:r>
              <a:rPr lang="en-US" altLang="en-US" sz="3100" b="1" dirty="0">
                <a:solidFill>
                  <a:srgbClr val="FF0000"/>
                </a:solidFill>
                <a:effectLst>
                  <a:outerShdw blurRad="38100" dist="38100" dir="2700000" algn="tl">
                    <a:srgbClr val="C0C0C0"/>
                  </a:outerShdw>
                </a:effectLst>
              </a:rPr>
              <a:t> </a:t>
            </a:r>
            <a:r>
              <a:rPr lang="en-US" altLang="en-US" sz="2400" b="1" dirty="0" smtClean="0">
                <a:solidFill>
                  <a:srgbClr val="FF0000"/>
                </a:solidFill>
              </a:rPr>
              <a:t>NHIỆT LIỆT CHÚC MỪNG CÁC TÂN HỌC VIÊN THẠC SĨ  VÀ </a:t>
            </a:r>
          </a:p>
          <a:p>
            <a:pPr algn="ctr" eaLnBrk="1" hangingPunct="1">
              <a:lnSpc>
                <a:spcPct val="150000"/>
              </a:lnSpc>
              <a:spcBef>
                <a:spcPts val="600"/>
              </a:spcBef>
              <a:defRPr/>
            </a:pPr>
            <a:r>
              <a:rPr lang="en-US" altLang="en-US" sz="2400" b="1" dirty="0" smtClean="0">
                <a:solidFill>
                  <a:srgbClr val="FF0000"/>
                </a:solidFill>
              </a:rPr>
              <a:t>BÁC SĨ NỘI TRÚ CỦA TRƯỜNG ĐẠI HỌC Y HÀ NỘI</a:t>
            </a:r>
            <a:endParaRPr lang="en-US" altLang="en-US" sz="2400" b="1" i="1" dirty="0">
              <a:solidFill>
                <a:srgbClr val="3333CC"/>
              </a:solidFill>
            </a:endParaRPr>
          </a:p>
          <a:p>
            <a:pPr algn="ctr" eaLnBrk="1" hangingPunct="1">
              <a:lnSpc>
                <a:spcPct val="50000"/>
              </a:lnSpc>
              <a:spcBef>
                <a:spcPts val="600"/>
              </a:spcBef>
              <a:defRPr/>
            </a:pPr>
            <a:endParaRPr lang="en-US" altLang="en-US" sz="2400" b="1" i="1" dirty="0">
              <a:solidFill>
                <a:srgbClr val="3333CC"/>
              </a:solidFill>
            </a:endParaRPr>
          </a:p>
          <a:p>
            <a:pPr algn="ctr" eaLnBrk="1" hangingPunct="1">
              <a:lnSpc>
                <a:spcPct val="50000"/>
              </a:lnSpc>
              <a:defRPr/>
            </a:pPr>
            <a:r>
              <a:rPr lang="en-US" altLang="en-US" sz="2800" b="1" dirty="0">
                <a:solidFill>
                  <a:srgbClr val="990000"/>
                </a:solidFill>
              </a:rPr>
              <a:t/>
            </a:r>
            <a:br>
              <a:rPr lang="en-US" altLang="en-US" sz="2800" b="1" dirty="0">
                <a:solidFill>
                  <a:srgbClr val="990000"/>
                </a:solidFill>
              </a:rPr>
            </a:br>
            <a:endParaRPr lang="en-US" altLang="en-US" sz="2400" b="1" i="1" dirty="0">
              <a:solidFill>
                <a:srgbClr val="3333CC"/>
              </a:solidFill>
            </a:endParaRPr>
          </a:p>
        </p:txBody>
      </p:sp>
      <p:pic>
        <p:nvPicPr>
          <p:cNvPr id="43013" name="Picture 2" descr="D:\SDH\ĐÀO TẠO\Đào tạo NOI TRU\HMU_c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D:\SDH\Họp Bộ môn và Giáo vụ SĐH\Họp GV 2017\23h 7-12 HN 9-12-2017 Đồ sơn\ANh minh hoa\IMG_03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762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563" y="200025"/>
            <a:ext cx="1076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SAUDAIHOC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1563" y="228600"/>
            <a:ext cx="11207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 descr="D:\SDH\Họp Bộ môn và Giáo vụ SĐH\Họp GV 2017\23h 7-12 HN 9-12-2017 Đồ sơn\ANh minh hoa\IMG_190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330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957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514600"/>
            <a:ext cx="8229600" cy="1143000"/>
          </a:xfrm>
        </p:spPr>
        <p:txBody>
          <a:bodyPr/>
          <a:lstStyle/>
          <a:p>
            <a:pPr eaLnBrk="1" hangingPunct="1"/>
            <a:r>
              <a:rPr lang="en-US" sz="3200" b="1" dirty="0" smtClean="0">
                <a:solidFill>
                  <a:srgbClr val="FF0000"/>
                </a:solidFill>
              </a:rPr>
              <a:t>HMU</a:t>
            </a:r>
          </a:p>
        </p:txBody>
      </p:sp>
      <p:sp>
        <p:nvSpPr>
          <p:cNvPr id="9219" name="Content Placeholder 2"/>
          <p:cNvSpPr>
            <a:spLocks noGrp="1"/>
          </p:cNvSpPr>
          <p:nvPr>
            <p:ph sz="half" idx="1"/>
          </p:nvPr>
        </p:nvSpPr>
        <p:spPr/>
        <p:txBody>
          <a:bodyPr/>
          <a:lstStyle/>
          <a:p>
            <a:pPr eaLnBrk="1" hangingPunct="1"/>
            <a:endParaRPr lang="en-US" dirty="0" smtClean="0"/>
          </a:p>
        </p:txBody>
      </p:sp>
      <p:sp>
        <p:nvSpPr>
          <p:cNvPr id="9220" name="Content Placeholder 3"/>
          <p:cNvSpPr>
            <a:spLocks noGrp="1"/>
          </p:cNvSpPr>
          <p:nvPr>
            <p:ph sz="half" idx="2"/>
          </p:nvPr>
        </p:nvSpPr>
        <p:spPr/>
        <p:txBody>
          <a:bodyPr/>
          <a:lstStyle/>
          <a:p>
            <a:pPr eaLnBrk="1" hangingPunct="1"/>
            <a:endParaRPr lang="en-US" dirty="0" smtClean="0"/>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695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C:\Users\Thanh\Desktop\KY TUC X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descr="C:\Users\Thanh\Desktop\benhvien_9a05b_MUG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7975"/>
            <a:ext cx="37719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C:\Users\Thanh\Desktop\dh_zing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347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5" descr="C:\Users\Thanh\Desktop\Yers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295650"/>
            <a:ext cx="38179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525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sz="3600" b="1" dirty="0" smtClean="0">
                <a:solidFill>
                  <a:srgbClr val="FF0000"/>
                </a:solidFill>
              </a:rPr>
              <a:t>PHÒNG QUẢN LÝ ĐÀO TẠO SAU ĐẠI HỌC</a:t>
            </a:r>
          </a:p>
        </p:txBody>
      </p:sp>
      <p:pic>
        <p:nvPicPr>
          <p:cNvPr id="112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248400"/>
            <a:ext cx="9166226"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2" descr="Kết quả hình ảnh cho PGS.TS. Đoàn Quốc Hư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9" name="AutoShape 4" descr="Kết quả hình ảnh cho PGS.TS. Đoàn Quốc Hư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0" name="AutoShape 6" descr="Kết quả hình ảnh cho PGS.TS. Đoàn Quốc Hưn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Rectangle 1"/>
          <p:cNvSpPr/>
          <p:nvPr/>
        </p:nvSpPr>
        <p:spPr>
          <a:xfrm>
            <a:off x="460375" y="1056043"/>
            <a:ext cx="8378825" cy="1892826"/>
          </a:xfrm>
          <a:prstGeom prst="rect">
            <a:avLst/>
          </a:prstGeom>
        </p:spPr>
        <p:txBody>
          <a:bodyPr wrap="square">
            <a:spAutoFit/>
          </a:bodyPr>
          <a:lstStyle/>
          <a:p>
            <a:pPr marL="342900" indent="-342900">
              <a:lnSpc>
                <a:spcPct val="150000"/>
              </a:lnSpc>
              <a:buFont typeface="Arial"/>
              <a:buAutoNum type="arabicPeriod"/>
            </a:pPr>
            <a:r>
              <a:rPr lang="en-US" sz="2400" b="1" dirty="0" err="1" smtClean="0">
                <a:solidFill>
                  <a:srgbClr val="0000CC"/>
                </a:solidFill>
                <a:latin typeface="Times New Roman" pitchFamily="18" charset="0"/>
                <a:cs typeface="Times New Roman" pitchFamily="18" charset="0"/>
              </a:rPr>
              <a:t>Lãnh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đạo</a:t>
            </a:r>
            <a:endParaRPr lang="en-US" sz="2400" dirty="0" smtClean="0">
              <a:solidFill>
                <a:srgbClr val="0000CC"/>
              </a:solidFill>
              <a:latin typeface="Times New Roman" pitchFamily="18" charset="0"/>
              <a:cs typeface="Times New Roman" pitchFamily="18" charset="0"/>
            </a:endParaRPr>
          </a:p>
          <a:p>
            <a:pPr marL="342900" indent="-342900">
              <a:lnSpc>
                <a:spcPct val="150000"/>
              </a:lnSpc>
              <a:buFont typeface="Times New Roman" pitchFamily="18" charset="0"/>
              <a:buChar char="+"/>
            </a:pPr>
            <a:r>
              <a:rPr lang="en-US" b="1" dirty="0" err="1" smtClean="0">
                <a:solidFill>
                  <a:srgbClr val="0000CC"/>
                </a:solidFill>
                <a:latin typeface="Times New Roman" pitchFamily="18" charset="0"/>
                <a:cs typeface="Times New Roman" pitchFamily="18" charset="0"/>
              </a:rPr>
              <a:t>Trưởng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phòng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phụ</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trách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chung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các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hoạt</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động</a:t>
            </a:r>
            <a:r>
              <a:rPr lang="en-US" b="1" dirty="0" smtClean="0">
                <a:solidFill>
                  <a:srgbClr val="0000CC"/>
                </a:solidFill>
                <a:latin typeface="Times New Roman" pitchFamily="18" charset="0"/>
                <a:cs typeface="Times New Roman" pitchFamily="18" charset="0"/>
              </a:rPr>
              <a:t>: PGS.TS. </a:t>
            </a:r>
            <a:r>
              <a:rPr lang="en-US" b="1" dirty="0" err="1" smtClean="0">
                <a:solidFill>
                  <a:srgbClr val="0000CC"/>
                </a:solidFill>
                <a:latin typeface="Times New Roman" pitchFamily="18" charset="0"/>
                <a:cs typeface="Times New Roman" pitchFamily="18" charset="0"/>
              </a:rPr>
              <a:t>Lê</a:t>
            </a:r>
            <a:r>
              <a:rPr lang="en-US" b="1" dirty="0" smtClean="0">
                <a:solidFill>
                  <a:srgbClr val="0000CC"/>
                </a:solidFill>
                <a:latin typeface="Times New Roman" pitchFamily="18" charset="0"/>
                <a:cs typeface="Times New Roman" pitchFamily="18" charset="0"/>
              </a:rPr>
              <a:t> Minh </a:t>
            </a:r>
            <a:r>
              <a:rPr lang="en-US" b="1" dirty="0" err="1" smtClean="0">
                <a:solidFill>
                  <a:srgbClr val="0000CC"/>
                </a:solidFill>
                <a:latin typeface="Times New Roman" pitchFamily="18" charset="0"/>
                <a:cs typeface="Times New Roman" pitchFamily="18" charset="0"/>
              </a:rPr>
              <a:t>Giang</a:t>
            </a:r>
            <a:endParaRPr lang="en-US" b="1" dirty="0" smtClean="0">
              <a:solidFill>
                <a:srgbClr val="0000CC"/>
              </a:solidFill>
              <a:latin typeface="Times New Roman" pitchFamily="18" charset="0"/>
              <a:cs typeface="Times New Roman" pitchFamily="18" charset="0"/>
            </a:endParaRPr>
          </a:p>
          <a:p>
            <a:pPr marL="342900" indent="-342900">
              <a:lnSpc>
                <a:spcPct val="150000"/>
              </a:lnSpc>
              <a:buFont typeface="Times New Roman" pitchFamily="18" charset="0"/>
              <a:buChar char="+"/>
            </a:pPr>
            <a:r>
              <a:rPr lang="en-US" b="1" dirty="0" err="1" smtClean="0">
                <a:solidFill>
                  <a:srgbClr val="0000CC"/>
                </a:solidFill>
                <a:latin typeface="Times New Roman" pitchFamily="18" charset="0"/>
                <a:cs typeface="Times New Roman" pitchFamily="18" charset="0"/>
              </a:rPr>
              <a:t>Phó</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trưởng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phòng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phụ</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trách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khối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TS+ThS</a:t>
            </a:r>
            <a:r>
              <a:rPr lang="en-US" b="1" dirty="0" smtClean="0">
                <a:solidFill>
                  <a:srgbClr val="0000CC"/>
                </a:solidFill>
                <a:latin typeface="Times New Roman" pitchFamily="18" charset="0"/>
                <a:cs typeface="Times New Roman" pitchFamily="18" charset="0"/>
              </a:rPr>
              <a:t>: PGS.TS. </a:t>
            </a:r>
            <a:r>
              <a:rPr lang="en-US" b="1" dirty="0" err="1" smtClean="0">
                <a:solidFill>
                  <a:srgbClr val="0000CC"/>
                </a:solidFill>
                <a:latin typeface="Times New Roman" pitchFamily="18" charset="0"/>
                <a:cs typeface="Times New Roman" pitchFamily="18" charset="0"/>
              </a:rPr>
              <a:t>Nguyễn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Mạnh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Hà</a:t>
            </a:r>
            <a:endParaRPr lang="en-US" b="1" dirty="0" smtClean="0">
              <a:solidFill>
                <a:srgbClr val="0000CC"/>
              </a:solidFill>
              <a:latin typeface="Times New Roman" pitchFamily="18" charset="0"/>
              <a:cs typeface="Times New Roman" pitchFamily="18" charset="0"/>
            </a:endParaRPr>
          </a:p>
          <a:p>
            <a:pPr marL="342900" indent="-342900">
              <a:lnSpc>
                <a:spcPct val="150000"/>
              </a:lnSpc>
              <a:buFont typeface="Times New Roman" pitchFamily="18" charset="0"/>
              <a:buChar char="+"/>
            </a:pPr>
            <a:r>
              <a:rPr lang="en-US" b="1" dirty="0" err="1" smtClean="0">
                <a:solidFill>
                  <a:srgbClr val="0000CC"/>
                </a:solidFill>
                <a:latin typeface="Times New Roman" pitchFamily="18" charset="0"/>
                <a:cs typeface="Times New Roman" pitchFamily="18" charset="0"/>
              </a:rPr>
              <a:t>Phó</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trưởng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phòng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phụ</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trách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khối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đào</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tạo</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chuyên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khoa</a:t>
            </a:r>
            <a:r>
              <a:rPr lang="en-US" b="1" dirty="0" smtClean="0">
                <a:solidFill>
                  <a:srgbClr val="0000CC"/>
                </a:solidFill>
                <a:latin typeface="Times New Roman" pitchFamily="18" charset="0"/>
                <a:cs typeface="Times New Roman" pitchFamily="18" charset="0"/>
              </a:rPr>
              <a:t>: TS. </a:t>
            </a:r>
            <a:r>
              <a:rPr lang="en-US" b="1" dirty="0" err="1" smtClean="0">
                <a:solidFill>
                  <a:srgbClr val="0000CC"/>
                </a:solidFill>
                <a:latin typeface="Times New Roman" pitchFamily="18" charset="0"/>
                <a:cs typeface="Times New Roman" pitchFamily="18" charset="0"/>
              </a:rPr>
              <a:t>Nguyễn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Ngọc</a:t>
            </a:r>
            <a:r>
              <a:rPr lang="en-US" b="1" dirty="0" smtClean="0">
                <a:solidFill>
                  <a:srgbClr val="0000CC"/>
                </a:solidFill>
                <a:latin typeface="Times New Roman" pitchFamily="18" charset="0"/>
                <a:cs typeface="Times New Roman" pitchFamily="18" charset="0"/>
              </a:rPr>
              <a:t> Long</a:t>
            </a:r>
            <a:endParaRPr lang="en-US" b="1" dirty="0">
              <a:solidFill>
                <a:srgbClr val="0000CC"/>
              </a:solidFill>
              <a:latin typeface="Times New Roman" pitchFamily="18" charset="0"/>
              <a:cs typeface="Times New Roman" pitchFamily="18" charset="0"/>
            </a:endParaRPr>
          </a:p>
        </p:txBody>
      </p:sp>
      <p:pic>
        <p:nvPicPr>
          <p:cNvPr id="14" name="Picture 5" descr="C:\Users\Thanh\Desktop\f871bfd8be33476d1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3276600"/>
            <a:ext cx="39211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93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838200"/>
            <a:ext cx="8229600" cy="58673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buFont typeface="Arial"/>
              <a:buNone/>
            </a:pPr>
            <a:r>
              <a:rPr lang="en-US" sz="2100" b="1" dirty="0" smtClean="0">
                <a:solidFill>
                  <a:srgbClr val="0000CC"/>
                </a:solidFill>
                <a:latin typeface="Times New Roman" pitchFamily="18" charset="0"/>
                <a:cs typeface="Times New Roman" pitchFamily="18" charset="0"/>
              </a:rPr>
              <a:t>2. </a:t>
            </a:r>
            <a:r>
              <a:rPr lang="en-US" sz="2100" b="1" dirty="0" err="1" smtClean="0">
                <a:solidFill>
                  <a:srgbClr val="0000CC"/>
                </a:solidFill>
                <a:latin typeface="Times New Roman" pitchFamily="18" charset="0"/>
                <a:cs typeface="Times New Roman" pitchFamily="18" charset="0"/>
              </a:rPr>
              <a:t>Phụ</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trách</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các</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đối</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tượng</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đào</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tạo</a:t>
            </a:r>
            <a:endParaRPr lang="en-US" sz="2100" b="1"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Tiến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sĩ</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Phạm</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Thị</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Thanh</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Nhàn+ThS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Đoàn</a:t>
            </a:r>
            <a:r>
              <a:rPr lang="en-US" sz="2100" dirty="0" smtClean="0">
                <a:solidFill>
                  <a:srgbClr val="0000CC"/>
                </a:solidFill>
                <a:latin typeface="Times New Roman" pitchFamily="18" charset="0"/>
                <a:cs typeface="Times New Roman" pitchFamily="18" charset="0"/>
              </a:rPr>
              <a:t> Thu </a:t>
            </a:r>
            <a:r>
              <a:rPr lang="en-US" sz="2100" dirty="0" err="1" smtClean="0">
                <a:solidFill>
                  <a:srgbClr val="0000CC"/>
                </a:solidFill>
                <a:latin typeface="Times New Roman" pitchFamily="18" charset="0"/>
                <a:cs typeface="Times New Roman" pitchFamily="18" charset="0"/>
              </a:rPr>
              <a:t>Huyền</a:t>
            </a:r>
            <a:endParaRPr lang="en-US" sz="2100"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smtClean="0">
                <a:solidFill>
                  <a:srgbClr val="0000CC"/>
                </a:solidFill>
                <a:latin typeface="Times New Roman" pitchFamily="18" charset="0"/>
                <a:cs typeface="Times New Roman" pitchFamily="18" charset="0"/>
              </a:rPr>
              <a:t>	- BSCKII: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Nguyễn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Hồng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Tươi</a:t>
            </a:r>
            <a:r>
              <a:rPr lang="en-US" sz="2100" dirty="0" smtClean="0">
                <a:solidFill>
                  <a:srgbClr val="0000CC"/>
                </a:solidFill>
                <a:latin typeface="Times New Roman" pitchFamily="18" charset="0"/>
                <a:cs typeface="Times New Roman" pitchFamily="18" charset="0"/>
              </a:rPr>
              <a:t>. </a:t>
            </a:r>
          </a:p>
          <a:p>
            <a:pPr>
              <a:lnSpc>
                <a:spcPct val="120000"/>
              </a:lnSpc>
              <a:buFont typeface="Arial"/>
              <a:buNone/>
            </a:pPr>
            <a:r>
              <a:rPr lang="en-US" sz="2100" dirty="0" smtClean="0">
                <a:solidFill>
                  <a:srgbClr val="0000CC"/>
                </a:solidFill>
                <a:latin typeface="Times New Roman" pitchFamily="18" charset="0"/>
                <a:cs typeface="Times New Roman" pitchFamily="18" charset="0"/>
              </a:rPr>
              <a:t>	- BSCKI: 		BSCKII. </a:t>
            </a:r>
            <a:r>
              <a:rPr lang="en-US" sz="2100" dirty="0" err="1" smtClean="0">
                <a:solidFill>
                  <a:srgbClr val="0000CC"/>
                </a:solidFill>
                <a:latin typeface="Times New Roman" pitchFamily="18" charset="0"/>
                <a:cs typeface="Times New Roman" pitchFamily="18" charset="0"/>
              </a:rPr>
              <a:t>Nguyễn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Thị</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Lan</a:t>
            </a:r>
            <a:endParaRPr lang="en-US" sz="2100"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smtClean="0">
                <a:solidFill>
                  <a:srgbClr val="0000CC"/>
                </a:solidFill>
                <a:latin typeface="Times New Roman" pitchFamily="18" charset="0"/>
                <a:cs typeface="Times New Roman" pitchFamily="18" charset="0"/>
              </a:rPr>
              <a:t>	</a:t>
            </a:r>
            <a:r>
              <a:rPr lang="en-US" sz="2100" b="1" dirty="0" smtClean="0">
                <a:solidFill>
                  <a:srgbClr val="0000CC"/>
                </a:solidFill>
                <a:latin typeface="Times New Roman" pitchFamily="18" charset="0"/>
                <a:cs typeface="Times New Roman" pitchFamily="18" charset="0"/>
              </a:rPr>
              <a:t>- BSNT: 		      </a:t>
            </a:r>
            <a:r>
              <a:rPr lang="en-US" sz="2100" b="1" dirty="0">
                <a:solidFill>
                  <a:srgbClr val="0000CC"/>
                </a:solidFill>
                <a:latin typeface="Times New Roman" pitchFamily="18" charset="0"/>
                <a:cs typeface="Times New Roman" pitchFamily="18" charset="0"/>
              </a:rPr>
              <a:t> </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ThS</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Đỗ</a:t>
            </a:r>
            <a:r>
              <a:rPr lang="en-US" sz="2100" b="1" dirty="0" smtClean="0">
                <a:solidFill>
                  <a:srgbClr val="0000CC"/>
                </a:solidFill>
                <a:latin typeface="Times New Roman" pitchFamily="18" charset="0"/>
                <a:cs typeface="Times New Roman" pitchFamily="18" charset="0"/>
              </a:rPr>
              <a:t> Thu </a:t>
            </a:r>
            <a:r>
              <a:rPr lang="en-US" sz="2100" b="1" dirty="0" err="1" smtClean="0">
                <a:solidFill>
                  <a:srgbClr val="0000CC"/>
                </a:solidFill>
                <a:latin typeface="Times New Roman" pitchFamily="18" charset="0"/>
                <a:cs typeface="Times New Roman" pitchFamily="18" charset="0"/>
              </a:rPr>
              <a:t>Linh</a:t>
            </a:r>
            <a:endParaRPr lang="en-US" sz="2100" b="1" dirty="0" smtClean="0">
              <a:solidFill>
                <a:srgbClr val="0000CC"/>
              </a:solidFill>
              <a:latin typeface="Times New Roman" pitchFamily="18" charset="0"/>
              <a:cs typeface="Times New Roman" pitchFamily="18" charset="0"/>
            </a:endParaRPr>
          </a:p>
          <a:p>
            <a:pPr>
              <a:lnSpc>
                <a:spcPct val="120000"/>
              </a:lnSpc>
              <a:buFont typeface="Arial"/>
              <a:buNone/>
            </a:pPr>
            <a:r>
              <a:rPr lang="en-US" sz="2100" b="1" dirty="0" smtClean="0">
                <a:solidFill>
                  <a:srgbClr val="0000CC"/>
                </a:solidFill>
                <a:latin typeface="Times New Roman" pitchFamily="18" charset="0"/>
                <a:cs typeface="Times New Roman" pitchFamily="18" charset="0"/>
              </a:rPr>
              <a:t>	- </a:t>
            </a:r>
            <a:r>
              <a:rPr lang="en-US" sz="2100" b="1" dirty="0" err="1" smtClean="0">
                <a:solidFill>
                  <a:srgbClr val="0000CC"/>
                </a:solidFill>
                <a:latin typeface="Times New Roman" pitchFamily="18" charset="0"/>
                <a:cs typeface="Times New Roman" pitchFamily="18" charset="0"/>
              </a:rPr>
              <a:t>Thạc</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sĩ</a:t>
            </a:r>
            <a:r>
              <a:rPr lang="en-US" sz="2100" b="1" dirty="0" smtClean="0">
                <a:solidFill>
                  <a:srgbClr val="0000CC"/>
                </a:solidFill>
                <a:latin typeface="Times New Roman" pitchFamily="18" charset="0"/>
                <a:cs typeface="Times New Roman" pitchFamily="18" charset="0"/>
              </a:rPr>
              <a:t>:		 TS. </a:t>
            </a:r>
            <a:r>
              <a:rPr lang="en-US" sz="2100" b="1" dirty="0" err="1" smtClean="0">
                <a:solidFill>
                  <a:srgbClr val="0000CC"/>
                </a:solidFill>
                <a:latin typeface="Times New Roman" pitchFamily="18" charset="0"/>
                <a:cs typeface="Times New Roman" pitchFamily="18" charset="0"/>
              </a:rPr>
              <a:t>Nguyễn</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Hoàng</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Thanh</a:t>
            </a:r>
            <a:endParaRPr lang="en-US" sz="2100" b="1"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a:solidFill>
                  <a:srgbClr val="0000CC"/>
                </a:solidFill>
                <a:latin typeface="Times New Roman" pitchFamily="18" charset="0"/>
                <a:cs typeface="Times New Roman" pitchFamily="18" charset="0"/>
              </a:rPr>
              <a:t> </a:t>
            </a: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Đào</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tạo</a:t>
            </a:r>
            <a:r>
              <a:rPr lang="en-US" sz="2100" dirty="0" smtClean="0">
                <a:solidFill>
                  <a:srgbClr val="0000CC"/>
                </a:solidFill>
                <a:latin typeface="Times New Roman" pitchFamily="18" charset="0"/>
                <a:cs typeface="Times New Roman" pitchFamily="18" charset="0"/>
              </a:rPr>
              <a:t> ĐP: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Nguyễn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Hồng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Tươi</a:t>
            </a:r>
            <a:r>
              <a:rPr lang="en-US" sz="2100" dirty="0" smtClean="0">
                <a:solidFill>
                  <a:srgbClr val="0000CC"/>
                </a:solidFill>
                <a:latin typeface="Times New Roman" pitchFamily="18" charset="0"/>
                <a:cs typeface="Times New Roman" pitchFamily="18" charset="0"/>
              </a:rPr>
              <a:t>	</a:t>
            </a:r>
          </a:p>
          <a:p>
            <a:pPr>
              <a:lnSpc>
                <a:spcPct val="120000"/>
              </a:lnSpc>
              <a:buNone/>
            </a:pP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Đào</a:t>
            </a:r>
            <a:r>
              <a:rPr lang="en-US" sz="2100" dirty="0" smtClean="0">
                <a:solidFill>
                  <a:srgbClr val="0000CC"/>
                </a:solidFill>
                <a:latin typeface="Times New Roman" pitchFamily="18" charset="0"/>
                <a:cs typeface="Times New Roman" pitchFamily="18" charset="0"/>
              </a:rPr>
              <a:t> </a:t>
            </a:r>
            <a:r>
              <a:rPr lang="en-US" sz="2100" dirty="0" err="1">
                <a:solidFill>
                  <a:srgbClr val="0000CC"/>
                </a:solidFill>
                <a:latin typeface="Times New Roman" pitchFamily="18" charset="0"/>
                <a:cs typeface="Times New Roman" pitchFamily="18" charset="0"/>
              </a:rPr>
              <a:t>tạo</a:t>
            </a:r>
            <a:r>
              <a:rPr lang="en-US" sz="2100" dirty="0">
                <a:solidFill>
                  <a:srgbClr val="0000CC"/>
                </a:solidFill>
                <a:latin typeface="Times New Roman" pitchFamily="18" charset="0"/>
                <a:cs typeface="Times New Roman" pitchFamily="18" charset="0"/>
              </a:rPr>
              <a:t> </a:t>
            </a:r>
            <a:r>
              <a:rPr lang="en-US" sz="2100" dirty="0" smtClean="0">
                <a:solidFill>
                  <a:srgbClr val="0000CC"/>
                </a:solidFill>
                <a:latin typeface="Times New Roman" pitchFamily="18" charset="0"/>
                <a:cs typeface="Times New Roman" pitchFamily="18" charset="0"/>
              </a:rPr>
              <a:t>CME:</a:t>
            </a:r>
            <a:r>
              <a:rPr lang="en-US" sz="2100" dirty="0">
                <a:solidFill>
                  <a:srgbClr val="0000CC"/>
                </a:solidFill>
                <a:latin typeface="Times New Roman" pitchFamily="18" charset="0"/>
                <a:cs typeface="Times New Roman" pitchFamily="18" charset="0"/>
              </a:rPr>
              <a:t>	</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ThS</a:t>
            </a:r>
            <a:r>
              <a:rPr lang="en-US" sz="2100" dirty="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Trần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Thị</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Hảo</a:t>
            </a:r>
            <a:r>
              <a:rPr lang="en-US" sz="2100" dirty="0">
                <a:solidFill>
                  <a:srgbClr val="0000CC"/>
                </a:solidFill>
                <a:latin typeface="Times New Roman" pitchFamily="18" charset="0"/>
                <a:cs typeface="Times New Roman" pitchFamily="18" charset="0"/>
              </a:rPr>
              <a:t>	</a:t>
            </a:r>
          </a:p>
          <a:p>
            <a:pPr>
              <a:lnSpc>
                <a:spcPct val="120000"/>
              </a:lnSpc>
              <a:spcBef>
                <a:spcPts val="1200"/>
              </a:spcBef>
              <a:buFont typeface="Arial"/>
              <a:buNone/>
            </a:pPr>
            <a:r>
              <a:rPr lang="en-US" sz="2100" b="1" dirty="0" smtClean="0">
                <a:solidFill>
                  <a:srgbClr val="0000CC"/>
                </a:solidFill>
                <a:latin typeface="Times New Roman" pitchFamily="18" charset="0"/>
                <a:cs typeface="Times New Roman" pitchFamily="18" charset="0"/>
              </a:rPr>
              <a:t>3. </a:t>
            </a:r>
            <a:r>
              <a:rPr lang="en-US" sz="2100" b="1" dirty="0" err="1" smtClean="0">
                <a:solidFill>
                  <a:srgbClr val="0000CC"/>
                </a:solidFill>
                <a:latin typeface="Times New Roman" pitchFamily="18" charset="0"/>
                <a:cs typeface="Times New Roman" pitchFamily="18" charset="0"/>
              </a:rPr>
              <a:t>Bộ</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phận</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hành</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chính</a:t>
            </a:r>
            <a:r>
              <a:rPr lang="en-US" sz="2100" b="1" dirty="0" smtClean="0">
                <a:solidFill>
                  <a:srgbClr val="0000CC"/>
                </a:solidFill>
                <a:latin typeface="Times New Roman" pitchFamily="18" charset="0"/>
                <a:cs typeface="Times New Roman" pitchFamily="18" charset="0"/>
              </a:rPr>
              <a:t>:</a:t>
            </a:r>
          </a:p>
          <a:p>
            <a:pPr>
              <a:lnSpc>
                <a:spcPct val="120000"/>
              </a:lnSpc>
              <a:buFont typeface="Arial"/>
              <a:buNone/>
            </a:pP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Công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tác</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hành</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chính</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Trần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Bích</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Hoà</a:t>
            </a:r>
            <a:endParaRPr lang="en-US" sz="2100"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Quản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lý</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chung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đào</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tạo</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Nguyễn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Hồng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Hoa</a:t>
            </a:r>
            <a:endParaRPr lang="en-US" sz="2100" dirty="0" smtClean="0">
              <a:solidFill>
                <a:srgbClr val="0000CC"/>
              </a:solidFill>
              <a:latin typeface="Times New Roman" pitchFamily="18" charset="0"/>
              <a:cs typeface="Times New Roman" pitchFamily="18" charset="0"/>
            </a:endParaRPr>
          </a:p>
          <a:p>
            <a:pPr>
              <a:lnSpc>
                <a:spcPct val="120000"/>
              </a:lnSpc>
              <a:buFont typeface="Arial"/>
              <a:buNone/>
            </a:pPr>
            <a:r>
              <a:rPr lang="en-US" sz="2100" dirty="0">
                <a:solidFill>
                  <a:srgbClr val="0000CC"/>
                </a:solidFill>
                <a:latin typeface="Times New Roman" pitchFamily="18" charset="0"/>
                <a:cs typeface="Times New Roman" pitchFamily="18" charset="0"/>
              </a:rPr>
              <a:t> </a:t>
            </a:r>
            <a:r>
              <a:rPr lang="en-US" sz="2100" dirty="0" smtClean="0">
                <a:solidFill>
                  <a:srgbClr val="0000CC"/>
                </a:solidFill>
                <a:latin typeface="Times New Roman" pitchFamily="18" charset="0"/>
                <a:cs typeface="Times New Roman" pitchFamily="18" charset="0"/>
              </a:rPr>
              <a:t>     </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Phụ</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trách</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phòng</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đón</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tiếp</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ThS</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Ngô</a:t>
            </a:r>
            <a:r>
              <a:rPr lang="en-US" sz="2100" b="1" dirty="0" smtClean="0">
                <a:solidFill>
                  <a:srgbClr val="0000CC"/>
                </a:solidFill>
                <a:latin typeface="Times New Roman" pitchFamily="18" charset="0"/>
                <a:cs typeface="Times New Roman" pitchFamily="18" charset="0"/>
              </a:rPr>
              <a:t> </a:t>
            </a:r>
            <a:r>
              <a:rPr lang="en-US" sz="2100" b="1" dirty="0" err="1" smtClean="0">
                <a:solidFill>
                  <a:srgbClr val="0000CC"/>
                </a:solidFill>
                <a:latin typeface="Times New Roman" pitchFamily="18" charset="0"/>
                <a:cs typeface="Times New Roman" pitchFamily="18" charset="0"/>
              </a:rPr>
              <a:t>Thị</a:t>
            </a:r>
            <a:r>
              <a:rPr lang="en-US" sz="2100" b="1" dirty="0" smtClean="0">
                <a:solidFill>
                  <a:srgbClr val="0000CC"/>
                </a:solidFill>
                <a:latin typeface="Times New Roman" pitchFamily="18" charset="0"/>
                <a:cs typeface="Times New Roman" pitchFamily="18" charset="0"/>
              </a:rPr>
              <a:t> Minh </a:t>
            </a:r>
            <a:r>
              <a:rPr lang="en-US" sz="2100" b="1" dirty="0" err="1" smtClean="0">
                <a:solidFill>
                  <a:srgbClr val="0000CC"/>
                </a:solidFill>
                <a:latin typeface="Times New Roman" pitchFamily="18" charset="0"/>
                <a:cs typeface="Times New Roman" pitchFamily="18" charset="0"/>
              </a:rPr>
              <a:t>Tân</a:t>
            </a:r>
            <a:r>
              <a:rPr lang="en-US" sz="2100" dirty="0" smtClean="0">
                <a:solidFill>
                  <a:srgbClr val="0000CC"/>
                </a:solidFill>
                <a:latin typeface="Times New Roman" pitchFamily="18" charset="0"/>
                <a:cs typeface="Times New Roman" pitchFamily="18" charset="0"/>
              </a:rPr>
              <a:t>		</a:t>
            </a:r>
          </a:p>
          <a:p>
            <a:pPr>
              <a:lnSpc>
                <a:spcPct val="120000"/>
              </a:lnSpc>
              <a:buFont typeface="Arial"/>
              <a:buNone/>
            </a:pPr>
            <a:r>
              <a:rPr lang="en-US" sz="2100" dirty="0" smtClean="0">
                <a:solidFill>
                  <a:srgbClr val="0000CC"/>
                </a:solidFill>
                <a:latin typeface="Times New Roman" pitchFamily="18" charset="0"/>
                <a:cs typeface="Times New Roman" pitchFamily="18" charset="0"/>
              </a:rPr>
              <a:t>	- </a:t>
            </a:r>
            <a:r>
              <a:rPr lang="en-US" sz="2100" dirty="0" err="1" smtClean="0">
                <a:solidFill>
                  <a:srgbClr val="0000CC"/>
                </a:solidFill>
                <a:latin typeface="Times New Roman" pitchFamily="18" charset="0"/>
                <a:cs typeface="Times New Roman" pitchFamily="18" charset="0"/>
              </a:rPr>
              <a:t>Công</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tác</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tài</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chính</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ThS</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Trần</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Thị</a:t>
            </a:r>
            <a:r>
              <a:rPr lang="en-US" sz="2100" dirty="0" smtClean="0">
                <a:solidFill>
                  <a:srgbClr val="0000CC"/>
                </a:solidFill>
                <a:latin typeface="Times New Roman" pitchFamily="18" charset="0"/>
                <a:cs typeface="Times New Roman" pitchFamily="18" charset="0"/>
              </a:rPr>
              <a:t> </a:t>
            </a:r>
            <a:r>
              <a:rPr lang="en-US" sz="2100" dirty="0" err="1" smtClean="0">
                <a:solidFill>
                  <a:srgbClr val="0000CC"/>
                </a:solidFill>
                <a:latin typeface="Times New Roman" pitchFamily="18" charset="0"/>
                <a:cs typeface="Times New Roman" pitchFamily="18" charset="0"/>
              </a:rPr>
              <a:t>Hảo</a:t>
            </a:r>
            <a:endParaRPr lang="en-US" sz="2100" dirty="0" smtClean="0">
              <a:solidFill>
                <a:srgbClr val="0000CC"/>
              </a:solidFill>
              <a:latin typeface="Times New Roman" pitchFamily="18" charset="0"/>
              <a:cs typeface="Times New Roman" pitchFamily="18" charset="0"/>
            </a:endParaRPr>
          </a:p>
        </p:txBody>
      </p:sp>
      <p:sp>
        <p:nvSpPr>
          <p:cNvPr id="4" name="Title 1"/>
          <p:cNvSpPr>
            <a:spLocks noGrp="1"/>
          </p:cNvSpPr>
          <p:nvPr>
            <p:ph type="title"/>
          </p:nvPr>
        </p:nvSpPr>
        <p:spPr>
          <a:xfrm>
            <a:off x="457200" y="0"/>
            <a:ext cx="8229600" cy="914400"/>
          </a:xfrm>
        </p:spPr>
        <p:txBody>
          <a:bodyPr>
            <a:normAutofit fontScale="90000"/>
          </a:bodyPr>
          <a:lstStyle/>
          <a:p>
            <a:r>
              <a:rPr lang="en-US" sz="3200" b="1" dirty="0" smtClean="0">
                <a:solidFill>
                  <a:srgbClr val="CC0066"/>
                </a:solidFill>
                <a:latin typeface="Times New Roman" pitchFamily="18" charset="0"/>
                <a:cs typeface="Times New Roman" pitchFamily="18" charset="0"/>
              </a:rPr>
              <a:t>PHÒNG QUẢN LÝ ĐÀO TẠO SAU ĐẠI HỌC</a:t>
            </a:r>
            <a:endParaRPr lang="en-US" sz="3200" dirty="0">
              <a:solidFill>
                <a:srgbClr val="CC0066"/>
              </a:solidFill>
              <a:latin typeface="Times New Roman" pitchFamily="18" charset="0"/>
              <a:cs typeface="Times New Roman" pitchFamily="18" charset="0"/>
            </a:endParaRPr>
          </a:p>
        </p:txBody>
      </p:sp>
    </p:spTree>
    <p:extLst>
      <p:ext uri="{BB962C8B-B14F-4D97-AF65-F5344CB8AC3E}">
        <p14:creationId xmlns:p14="http://schemas.microsoft.com/office/powerpoint/2010/main" val="2734563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Thời gian và Cơ sở đào tạo</a:t>
            </a:r>
            <a:endParaRPr lang="en-US"/>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err="1" smtClean="0">
                <a:solidFill>
                  <a:schemeClr val="accent6">
                    <a:lumMod val="50000"/>
                  </a:schemeClr>
                </a:solidFill>
              </a:rPr>
              <a:t>Thời</a:t>
            </a:r>
            <a:r>
              <a:rPr lang="en-US" b="1" dirty="0" smtClean="0">
                <a:solidFill>
                  <a:schemeClr val="accent6">
                    <a:lumMod val="50000"/>
                  </a:schemeClr>
                </a:solidFill>
              </a:rPr>
              <a:t> </a:t>
            </a:r>
            <a:r>
              <a:rPr lang="en-US" b="1" dirty="0" err="1" smtClean="0">
                <a:solidFill>
                  <a:schemeClr val="accent6">
                    <a:lumMod val="50000"/>
                  </a:schemeClr>
                </a:solidFill>
              </a:rPr>
              <a:t>gian</a:t>
            </a:r>
            <a:r>
              <a:rPr lang="en-US" b="1" dirty="0" smtClean="0">
                <a:solidFill>
                  <a:schemeClr val="accent6">
                    <a:lumMod val="50000"/>
                  </a:schemeClr>
                </a:solidFill>
              </a:rPr>
              <a:t> </a:t>
            </a:r>
            <a:r>
              <a:rPr lang="en-US" b="1" dirty="0" err="1" smtClean="0">
                <a:solidFill>
                  <a:schemeClr val="accent6">
                    <a:lumMod val="50000"/>
                  </a:schemeClr>
                </a:solidFill>
              </a:rPr>
              <a:t>đào</a:t>
            </a:r>
            <a:r>
              <a:rPr lang="en-US" b="1" dirty="0" smtClean="0">
                <a:solidFill>
                  <a:schemeClr val="accent6">
                    <a:lumMod val="50000"/>
                  </a:schemeClr>
                </a:solidFill>
              </a:rPr>
              <a:t> </a:t>
            </a:r>
            <a:r>
              <a:rPr lang="en-US" b="1" dirty="0" err="1" smtClean="0">
                <a:solidFill>
                  <a:schemeClr val="accent6">
                    <a:lumMod val="50000"/>
                  </a:schemeClr>
                </a:solidFill>
              </a:rPr>
              <a:t>tạo</a:t>
            </a:r>
            <a:endParaRPr lang="en-US" b="1" dirty="0" smtClean="0">
              <a:solidFill>
                <a:schemeClr val="accent6">
                  <a:lumMod val="50000"/>
                </a:schemeClr>
              </a:solidFill>
            </a:endParaRPr>
          </a:p>
          <a:p>
            <a:r>
              <a:rPr lang="en-US" dirty="0" err="1" smtClean="0">
                <a:solidFill>
                  <a:srgbClr val="000099"/>
                </a:solidFill>
              </a:rPr>
              <a:t>Các</a:t>
            </a:r>
            <a:r>
              <a:rPr lang="en-US" dirty="0" smtClean="0">
                <a:solidFill>
                  <a:srgbClr val="000099"/>
                </a:solidFill>
              </a:rPr>
              <a:t> </a:t>
            </a:r>
            <a:r>
              <a:rPr lang="en-US" dirty="0" err="1" smtClean="0">
                <a:solidFill>
                  <a:srgbClr val="000099"/>
                </a:solidFill>
              </a:rPr>
              <a:t>chuyên</a:t>
            </a:r>
            <a:r>
              <a:rPr lang="en-US" dirty="0" smtClean="0">
                <a:solidFill>
                  <a:srgbClr val="000099"/>
                </a:solidFill>
              </a:rPr>
              <a:t> </a:t>
            </a:r>
            <a:r>
              <a:rPr lang="en-US" dirty="0" err="1" smtClean="0">
                <a:solidFill>
                  <a:srgbClr val="000099"/>
                </a:solidFill>
              </a:rPr>
              <a:t>ngành</a:t>
            </a:r>
            <a:r>
              <a:rPr lang="en-US" dirty="0" smtClean="0">
                <a:solidFill>
                  <a:srgbClr val="000099"/>
                </a:solidFill>
              </a:rPr>
              <a:t> </a:t>
            </a:r>
            <a:r>
              <a:rPr lang="en-US" dirty="0" err="1" smtClean="0">
                <a:solidFill>
                  <a:srgbClr val="000099"/>
                </a:solidFill>
              </a:rPr>
              <a:t>lâm</a:t>
            </a:r>
            <a:r>
              <a:rPr lang="en-US" dirty="0" smtClean="0">
                <a:solidFill>
                  <a:srgbClr val="000099"/>
                </a:solidFill>
              </a:rPr>
              <a:t> </a:t>
            </a:r>
            <a:r>
              <a:rPr lang="en-US" dirty="0" err="1" smtClean="0">
                <a:solidFill>
                  <a:srgbClr val="000099"/>
                </a:solidFill>
              </a:rPr>
              <a:t>sàng</a:t>
            </a:r>
            <a:r>
              <a:rPr lang="en-US" dirty="0" smtClean="0">
                <a:solidFill>
                  <a:srgbClr val="000099"/>
                </a:solidFill>
              </a:rPr>
              <a:t>, </a:t>
            </a:r>
            <a:r>
              <a:rPr lang="en-US" dirty="0" err="1" smtClean="0">
                <a:solidFill>
                  <a:srgbClr val="000099"/>
                </a:solidFill>
              </a:rPr>
              <a:t>cơ</a:t>
            </a:r>
            <a:r>
              <a:rPr lang="en-US" dirty="0" smtClean="0">
                <a:solidFill>
                  <a:srgbClr val="000099"/>
                </a:solidFill>
              </a:rPr>
              <a:t> </a:t>
            </a:r>
            <a:r>
              <a:rPr lang="en-US" dirty="0" err="1" smtClean="0">
                <a:solidFill>
                  <a:srgbClr val="000099"/>
                </a:solidFill>
              </a:rPr>
              <a:t>sở</a:t>
            </a:r>
            <a:r>
              <a:rPr lang="en-US" dirty="0" smtClean="0">
                <a:solidFill>
                  <a:srgbClr val="000099"/>
                </a:solidFill>
              </a:rPr>
              <a:t>, </a:t>
            </a:r>
            <a:r>
              <a:rPr lang="en-US" dirty="0" err="1" smtClean="0">
                <a:solidFill>
                  <a:srgbClr val="000099"/>
                </a:solidFill>
              </a:rPr>
              <a:t>Điều</a:t>
            </a:r>
            <a:r>
              <a:rPr lang="en-US" dirty="0" smtClean="0">
                <a:solidFill>
                  <a:srgbClr val="000099"/>
                </a:solidFill>
              </a:rPr>
              <a:t> </a:t>
            </a:r>
            <a:r>
              <a:rPr lang="en-US" dirty="0" err="1" smtClean="0">
                <a:solidFill>
                  <a:srgbClr val="000099"/>
                </a:solidFill>
              </a:rPr>
              <a:t>dưỡng</a:t>
            </a:r>
            <a:r>
              <a:rPr lang="en-US" dirty="0" smtClean="0">
                <a:solidFill>
                  <a:srgbClr val="000099"/>
                </a:solidFill>
              </a:rPr>
              <a:t>, </a:t>
            </a:r>
            <a:r>
              <a:rPr lang="en-US" dirty="0" err="1" smtClean="0">
                <a:solidFill>
                  <a:srgbClr val="000099"/>
                </a:solidFill>
              </a:rPr>
              <a:t>Xét</a:t>
            </a:r>
            <a:r>
              <a:rPr lang="en-US" dirty="0" smtClean="0">
                <a:solidFill>
                  <a:srgbClr val="000099"/>
                </a:solidFill>
              </a:rPr>
              <a:t> </a:t>
            </a:r>
            <a:r>
              <a:rPr lang="en-US" dirty="0" err="1" smtClean="0">
                <a:solidFill>
                  <a:srgbClr val="000099"/>
                </a:solidFill>
              </a:rPr>
              <a:t>nghiệm</a:t>
            </a:r>
            <a:r>
              <a:rPr lang="en-US" dirty="0" smtClean="0">
                <a:solidFill>
                  <a:srgbClr val="000099"/>
                </a:solidFill>
              </a:rPr>
              <a:t>: </a:t>
            </a:r>
            <a:r>
              <a:rPr lang="en-US" dirty="0" err="1" smtClean="0">
                <a:solidFill>
                  <a:srgbClr val="000099"/>
                </a:solidFill>
              </a:rPr>
              <a:t>Tập</a:t>
            </a:r>
            <a:r>
              <a:rPr lang="en-US" dirty="0" smtClean="0">
                <a:solidFill>
                  <a:srgbClr val="000099"/>
                </a:solidFill>
              </a:rPr>
              <a:t> </a:t>
            </a:r>
            <a:r>
              <a:rPr lang="en-US" dirty="0" err="1" smtClean="0">
                <a:solidFill>
                  <a:srgbClr val="000099"/>
                </a:solidFill>
              </a:rPr>
              <a:t>trung</a:t>
            </a:r>
            <a:r>
              <a:rPr lang="en-US" dirty="0" smtClean="0">
                <a:solidFill>
                  <a:srgbClr val="000099"/>
                </a:solidFill>
              </a:rPr>
              <a:t> 2 </a:t>
            </a:r>
            <a:r>
              <a:rPr lang="en-US" dirty="0" err="1" smtClean="0">
                <a:solidFill>
                  <a:srgbClr val="000099"/>
                </a:solidFill>
              </a:rPr>
              <a:t>năm</a:t>
            </a:r>
            <a:r>
              <a:rPr lang="en-US" dirty="0" smtClean="0">
                <a:solidFill>
                  <a:srgbClr val="000099"/>
                </a:solidFill>
              </a:rPr>
              <a:t>.</a:t>
            </a:r>
          </a:p>
          <a:p>
            <a:r>
              <a:rPr lang="en-US" dirty="0" err="1" smtClean="0">
                <a:solidFill>
                  <a:srgbClr val="000099"/>
                </a:solidFill>
              </a:rPr>
              <a:t>Các</a:t>
            </a:r>
            <a:r>
              <a:rPr lang="en-US" dirty="0" smtClean="0">
                <a:solidFill>
                  <a:srgbClr val="000099"/>
                </a:solidFill>
              </a:rPr>
              <a:t> </a:t>
            </a:r>
            <a:r>
              <a:rPr lang="en-US" dirty="0" err="1" smtClean="0">
                <a:solidFill>
                  <a:srgbClr val="000099"/>
                </a:solidFill>
              </a:rPr>
              <a:t>chuyên</a:t>
            </a:r>
            <a:r>
              <a:rPr lang="en-US" dirty="0" smtClean="0">
                <a:solidFill>
                  <a:srgbClr val="000099"/>
                </a:solidFill>
              </a:rPr>
              <a:t> </a:t>
            </a:r>
            <a:r>
              <a:rPr lang="en-US" dirty="0" err="1" smtClean="0">
                <a:solidFill>
                  <a:srgbClr val="000099"/>
                </a:solidFill>
              </a:rPr>
              <a:t>ngành</a:t>
            </a:r>
            <a:r>
              <a:rPr lang="en-US" dirty="0" smtClean="0">
                <a:solidFill>
                  <a:srgbClr val="000099"/>
                </a:solidFill>
              </a:rPr>
              <a:t> Y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dự</a:t>
            </a:r>
            <a:r>
              <a:rPr lang="en-US" dirty="0" smtClean="0">
                <a:solidFill>
                  <a:srgbClr val="000099"/>
                </a:solidFill>
              </a:rPr>
              <a:t> </a:t>
            </a:r>
            <a:r>
              <a:rPr lang="en-US" dirty="0" err="1" smtClean="0">
                <a:solidFill>
                  <a:srgbClr val="000099"/>
                </a:solidFill>
              </a:rPr>
              <a:t>phòng</a:t>
            </a:r>
            <a:r>
              <a:rPr lang="en-US" dirty="0" smtClean="0">
                <a:solidFill>
                  <a:srgbClr val="000099"/>
                </a:solidFill>
              </a:rPr>
              <a:t> (1 </a:t>
            </a:r>
            <a:r>
              <a:rPr lang="en-US" dirty="0" err="1" smtClean="0">
                <a:solidFill>
                  <a:srgbClr val="000099"/>
                </a:solidFill>
              </a:rPr>
              <a:t>năm</a:t>
            </a:r>
            <a:r>
              <a:rPr lang="en-US" dirty="0" smtClean="0">
                <a:solidFill>
                  <a:srgbClr val="000099"/>
                </a:solidFill>
              </a:rPr>
              <a:t>), YTCC, QLBV, DTH (1,5 </a:t>
            </a:r>
            <a:r>
              <a:rPr lang="en-US" dirty="0" err="1" smtClean="0">
                <a:solidFill>
                  <a:srgbClr val="000099"/>
                </a:solidFill>
              </a:rPr>
              <a:t>năm</a:t>
            </a:r>
            <a:r>
              <a:rPr lang="en-US" dirty="0" smtClean="0">
                <a:solidFill>
                  <a:srgbClr val="000099"/>
                </a:solidFill>
              </a:rPr>
              <a:t>).</a:t>
            </a:r>
          </a:p>
          <a:p>
            <a:r>
              <a:rPr lang="en-US" dirty="0" smtClean="0">
                <a:solidFill>
                  <a:srgbClr val="000099"/>
                </a:solidFill>
              </a:rPr>
              <a:t>BSNT </a:t>
            </a:r>
            <a:r>
              <a:rPr lang="en-US" dirty="0" err="1">
                <a:solidFill>
                  <a:srgbClr val="000099"/>
                </a:solidFill>
              </a:rPr>
              <a:t>sau</a:t>
            </a:r>
            <a:r>
              <a:rPr lang="en-US" dirty="0">
                <a:solidFill>
                  <a:srgbClr val="000099"/>
                </a:solidFill>
              </a:rPr>
              <a:t> </a:t>
            </a:r>
            <a:r>
              <a:rPr lang="en-US" dirty="0" err="1">
                <a:solidFill>
                  <a:srgbClr val="000099"/>
                </a:solidFill>
              </a:rPr>
              <a:t>khi</a:t>
            </a:r>
            <a:r>
              <a:rPr lang="en-US" dirty="0">
                <a:solidFill>
                  <a:srgbClr val="000099"/>
                </a:solidFill>
              </a:rPr>
              <a:t> </a:t>
            </a:r>
            <a:r>
              <a:rPr lang="en-US" dirty="0" err="1">
                <a:solidFill>
                  <a:srgbClr val="000099"/>
                </a:solidFill>
              </a:rPr>
              <a:t>kết</a:t>
            </a:r>
            <a:r>
              <a:rPr lang="en-US" dirty="0">
                <a:solidFill>
                  <a:srgbClr val="000099"/>
                </a:solidFill>
              </a:rPr>
              <a:t> </a:t>
            </a:r>
            <a:r>
              <a:rPr lang="en-US" dirty="0" err="1">
                <a:solidFill>
                  <a:srgbClr val="000099"/>
                </a:solidFill>
              </a:rPr>
              <a:t>thúc</a:t>
            </a:r>
            <a:r>
              <a:rPr lang="en-US" dirty="0">
                <a:solidFill>
                  <a:srgbClr val="000099"/>
                </a:solidFill>
              </a:rPr>
              <a:t> </a:t>
            </a:r>
            <a:r>
              <a:rPr lang="en-US" dirty="0" smtClean="0">
                <a:solidFill>
                  <a:srgbClr val="000099"/>
                </a:solidFill>
              </a:rPr>
              <a:t>02 </a:t>
            </a:r>
            <a:r>
              <a:rPr lang="en-US" dirty="0" err="1" smtClean="0">
                <a:solidFill>
                  <a:srgbClr val="000099"/>
                </a:solidFill>
              </a:rPr>
              <a:t>năm</a:t>
            </a:r>
            <a:r>
              <a:rPr lang="en-US" dirty="0" smtClean="0">
                <a:solidFill>
                  <a:srgbClr val="000099"/>
                </a:solidFill>
              </a:rPr>
              <a:t> ĐTCT </a:t>
            </a:r>
            <a:r>
              <a:rPr lang="en-US" dirty="0" err="1" smtClean="0">
                <a:solidFill>
                  <a:srgbClr val="000099"/>
                </a:solidFill>
              </a:rPr>
              <a:t>thạc</a:t>
            </a:r>
            <a:r>
              <a:rPr lang="en-US" dirty="0" smtClean="0">
                <a:solidFill>
                  <a:srgbClr val="000099"/>
                </a:solidFill>
              </a:rPr>
              <a:t> </a:t>
            </a:r>
            <a:r>
              <a:rPr lang="en-US" dirty="0" err="1" smtClean="0">
                <a:solidFill>
                  <a:srgbClr val="000099"/>
                </a:solidFill>
              </a:rPr>
              <a:t>sĩ</a:t>
            </a:r>
            <a:r>
              <a:rPr lang="en-US" dirty="0" smtClean="0">
                <a:solidFill>
                  <a:srgbClr val="000099"/>
                </a:solidFill>
              </a:rPr>
              <a:t> </a:t>
            </a:r>
            <a:r>
              <a:rPr lang="en-US" dirty="0" err="1" smtClean="0">
                <a:solidFill>
                  <a:srgbClr val="000099"/>
                </a:solidFill>
              </a:rPr>
              <a:t>sẽ</a:t>
            </a:r>
            <a:r>
              <a:rPr lang="en-US" dirty="0" smtClean="0">
                <a:solidFill>
                  <a:srgbClr val="000099"/>
                </a:solidFill>
              </a:rPr>
              <a:t> </a:t>
            </a:r>
            <a:r>
              <a:rPr lang="en-US" dirty="0" err="1" smtClean="0">
                <a:solidFill>
                  <a:srgbClr val="000099"/>
                </a:solidFill>
              </a:rPr>
              <a:t>học</a:t>
            </a:r>
            <a:r>
              <a:rPr lang="en-US" dirty="0" smtClean="0">
                <a:solidFill>
                  <a:srgbClr val="000099"/>
                </a:solidFill>
              </a:rPr>
              <a:t> </a:t>
            </a:r>
            <a:r>
              <a:rPr lang="en-US" dirty="0" err="1" smtClean="0">
                <a:solidFill>
                  <a:srgbClr val="000099"/>
                </a:solidFill>
              </a:rPr>
              <a:t>tiếp</a:t>
            </a:r>
            <a:r>
              <a:rPr lang="en-US" dirty="0" smtClean="0">
                <a:solidFill>
                  <a:srgbClr val="000099"/>
                </a:solidFill>
              </a:rPr>
              <a:t> 01 </a:t>
            </a:r>
            <a:r>
              <a:rPr lang="en-US" dirty="0" err="1" smtClean="0">
                <a:solidFill>
                  <a:srgbClr val="000099"/>
                </a:solidFill>
              </a:rPr>
              <a:t>năm</a:t>
            </a:r>
            <a:r>
              <a:rPr lang="en-US" dirty="0" smtClean="0">
                <a:solidFill>
                  <a:srgbClr val="000099"/>
                </a:solidFill>
              </a:rPr>
              <a:t> </a:t>
            </a:r>
            <a:r>
              <a:rPr lang="en-US" dirty="0" err="1" smtClean="0">
                <a:solidFill>
                  <a:srgbClr val="000099"/>
                </a:solidFill>
              </a:rPr>
              <a:t>để</a:t>
            </a:r>
            <a:r>
              <a:rPr lang="en-US" dirty="0" smtClean="0">
                <a:solidFill>
                  <a:srgbClr val="000099"/>
                </a:solidFill>
              </a:rPr>
              <a:t> </a:t>
            </a:r>
            <a:r>
              <a:rPr lang="en-US" dirty="0" err="1" smtClean="0">
                <a:solidFill>
                  <a:srgbClr val="000099"/>
                </a:solidFill>
              </a:rPr>
              <a:t>lấy</a:t>
            </a:r>
            <a:r>
              <a:rPr lang="en-US" dirty="0" smtClean="0">
                <a:solidFill>
                  <a:srgbClr val="000099"/>
                </a:solidFill>
              </a:rPr>
              <a:t> </a:t>
            </a:r>
            <a:r>
              <a:rPr lang="en-US" dirty="0" err="1" smtClean="0">
                <a:solidFill>
                  <a:srgbClr val="000099"/>
                </a:solidFill>
              </a:rPr>
              <a:t>bằng</a:t>
            </a:r>
            <a:r>
              <a:rPr lang="en-US" dirty="0" smtClean="0">
                <a:solidFill>
                  <a:srgbClr val="000099"/>
                </a:solidFill>
              </a:rPr>
              <a:t> BSNT.</a:t>
            </a:r>
            <a:endParaRPr lang="en-US" dirty="0">
              <a:solidFill>
                <a:srgbClr val="000099"/>
              </a:solidFill>
            </a:endParaRPr>
          </a:p>
          <a:p>
            <a:r>
              <a:rPr lang="en-US" dirty="0" err="1" smtClean="0">
                <a:solidFill>
                  <a:srgbClr val="000099"/>
                </a:solidFill>
              </a:rPr>
              <a:t>Thời</a:t>
            </a:r>
            <a:r>
              <a:rPr lang="en-US" dirty="0" smtClean="0">
                <a:solidFill>
                  <a:srgbClr val="000099"/>
                </a:solidFill>
              </a:rPr>
              <a:t> </a:t>
            </a:r>
            <a:r>
              <a:rPr lang="en-US" dirty="0" err="1" smtClean="0">
                <a:solidFill>
                  <a:srgbClr val="000099"/>
                </a:solidFill>
              </a:rPr>
              <a:t>gian</a:t>
            </a:r>
            <a:r>
              <a:rPr lang="en-US" dirty="0" smtClean="0">
                <a:solidFill>
                  <a:srgbClr val="000099"/>
                </a:solidFill>
              </a:rPr>
              <a:t> </a:t>
            </a:r>
            <a:r>
              <a:rPr lang="en-US" dirty="0" err="1" smtClean="0">
                <a:solidFill>
                  <a:srgbClr val="000099"/>
                </a:solidFill>
              </a:rPr>
              <a:t>đào</a:t>
            </a:r>
            <a:r>
              <a:rPr lang="en-US" dirty="0" smtClean="0">
                <a:solidFill>
                  <a:srgbClr val="000099"/>
                </a:solidFill>
              </a:rPr>
              <a:t> </a:t>
            </a:r>
            <a:r>
              <a:rPr lang="en-US" dirty="0" err="1" smtClean="0">
                <a:solidFill>
                  <a:srgbClr val="000099"/>
                </a:solidFill>
              </a:rPr>
              <a:t>tạo</a:t>
            </a:r>
            <a:r>
              <a:rPr lang="en-US" dirty="0" smtClean="0">
                <a:solidFill>
                  <a:srgbClr val="000099"/>
                </a:solidFill>
              </a:rPr>
              <a:t> TĐ </a:t>
            </a:r>
            <a:r>
              <a:rPr lang="en-US" dirty="0" err="1" smtClean="0">
                <a:solidFill>
                  <a:srgbClr val="000099"/>
                </a:solidFill>
              </a:rPr>
              <a:t>thạc</a:t>
            </a:r>
            <a:r>
              <a:rPr lang="en-US" dirty="0" smtClean="0">
                <a:solidFill>
                  <a:srgbClr val="000099"/>
                </a:solidFill>
              </a:rPr>
              <a:t> </a:t>
            </a:r>
            <a:r>
              <a:rPr lang="en-US" dirty="0" err="1" smtClean="0">
                <a:solidFill>
                  <a:srgbClr val="000099"/>
                </a:solidFill>
              </a:rPr>
              <a:t>sĩ</a:t>
            </a:r>
            <a:r>
              <a:rPr lang="en-US" dirty="0" smtClean="0">
                <a:solidFill>
                  <a:srgbClr val="000099"/>
                </a:solidFill>
              </a:rPr>
              <a:t> </a:t>
            </a:r>
            <a:r>
              <a:rPr lang="en-US" dirty="0" err="1" smtClean="0">
                <a:solidFill>
                  <a:srgbClr val="000099"/>
                </a:solidFill>
              </a:rPr>
              <a:t>tối</a:t>
            </a:r>
            <a:r>
              <a:rPr lang="en-US" dirty="0" smtClean="0">
                <a:solidFill>
                  <a:srgbClr val="000099"/>
                </a:solidFill>
              </a:rPr>
              <a:t> </a:t>
            </a:r>
            <a:r>
              <a:rPr lang="en-US" dirty="0" err="1" smtClean="0">
                <a:solidFill>
                  <a:srgbClr val="000099"/>
                </a:solidFill>
              </a:rPr>
              <a:t>đa</a:t>
            </a:r>
            <a:r>
              <a:rPr lang="en-US" dirty="0" smtClean="0">
                <a:solidFill>
                  <a:srgbClr val="000099"/>
                </a:solidFill>
              </a:rPr>
              <a:t>: 04 </a:t>
            </a:r>
            <a:r>
              <a:rPr lang="en-US" dirty="0" err="1" smtClean="0">
                <a:solidFill>
                  <a:srgbClr val="000099"/>
                </a:solidFill>
              </a:rPr>
              <a:t>năm</a:t>
            </a:r>
            <a:r>
              <a:rPr lang="en-US" dirty="0" smtClean="0">
                <a:solidFill>
                  <a:srgbClr val="000099"/>
                </a:solidFill>
              </a:rPr>
              <a:t>.</a:t>
            </a:r>
            <a:endParaRPr lang="en-US" dirty="0">
              <a:solidFill>
                <a:srgbClr val="000099"/>
              </a:solidFill>
            </a:endParaRPr>
          </a:p>
          <a:p>
            <a:endParaRPr lang="en-US" dirty="0" smtClean="0"/>
          </a:p>
          <a:p>
            <a:endParaRPr lang="en-US" dirty="0"/>
          </a:p>
        </p:txBody>
      </p:sp>
    </p:spTree>
    <p:extLst>
      <p:ext uri="{BB962C8B-B14F-4D97-AF65-F5344CB8AC3E}">
        <p14:creationId xmlns:p14="http://schemas.microsoft.com/office/powerpoint/2010/main" val="255273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Quyền</a:t>
            </a:r>
            <a:r>
              <a:rPr lang="en-US" dirty="0"/>
              <a:t> </a:t>
            </a:r>
            <a:r>
              <a:rPr lang="en-US" dirty="0" err="1"/>
              <a:t>và</a:t>
            </a:r>
            <a:r>
              <a:rPr lang="en-US" dirty="0"/>
              <a:t> </a:t>
            </a:r>
            <a:r>
              <a:rPr lang="en-US" dirty="0" err="1"/>
              <a:t>nhiệm</a:t>
            </a:r>
            <a:r>
              <a:rPr lang="en-US" dirty="0"/>
              <a:t> </a:t>
            </a:r>
            <a:r>
              <a:rPr lang="en-US" dirty="0" err="1"/>
              <a:t>vụ</a:t>
            </a:r>
            <a:r>
              <a:rPr lang="en-US" dirty="0"/>
              <a:t> </a:t>
            </a:r>
            <a:r>
              <a:rPr lang="en-US" dirty="0" err="1"/>
              <a:t>học</a:t>
            </a:r>
            <a:r>
              <a:rPr lang="en-US" dirty="0"/>
              <a:t> </a:t>
            </a:r>
            <a:r>
              <a:rPr lang="en-US" dirty="0" err="1"/>
              <a:t>viên</a:t>
            </a:r>
            <a:endParaRPr lang="en-US" dirty="0"/>
          </a:p>
        </p:txBody>
      </p:sp>
      <p:sp>
        <p:nvSpPr>
          <p:cNvPr id="3" name="Content Placeholder 2"/>
          <p:cNvSpPr>
            <a:spLocks noGrp="1"/>
          </p:cNvSpPr>
          <p:nvPr>
            <p:ph idx="1"/>
          </p:nvPr>
        </p:nvSpPr>
        <p:spPr/>
        <p:txBody>
          <a:bodyPr>
            <a:normAutofit fontScale="92500" lnSpcReduction="10000"/>
          </a:bodyPr>
          <a:lstStyle/>
          <a:p>
            <a:pPr marL="344488" lvl="0" indent="-344488">
              <a:buFont typeface="+mj-lt"/>
              <a:buAutoNum type="arabicPeriod"/>
            </a:pPr>
            <a:r>
              <a:rPr lang="nl-NL" dirty="0" smtClean="0">
                <a:solidFill>
                  <a:srgbClr val="000099"/>
                </a:solidFill>
              </a:rPr>
              <a:t>Nhiệm </a:t>
            </a:r>
            <a:r>
              <a:rPr lang="nl-NL" dirty="0">
                <a:solidFill>
                  <a:srgbClr val="000099"/>
                </a:solidFill>
              </a:rPr>
              <a:t>vụ của </a:t>
            </a:r>
            <a:r>
              <a:rPr lang="nl-NL" dirty="0" smtClean="0">
                <a:solidFill>
                  <a:srgbClr val="000099"/>
                </a:solidFill>
              </a:rPr>
              <a:t>học viên</a:t>
            </a:r>
            <a:endParaRPr lang="en-US" dirty="0">
              <a:solidFill>
                <a:srgbClr val="000099"/>
              </a:solidFill>
            </a:endParaRPr>
          </a:p>
          <a:p>
            <a:pPr lvl="0"/>
            <a:r>
              <a:rPr lang="nl-NL" dirty="0">
                <a:solidFill>
                  <a:srgbClr val="000099"/>
                </a:solidFill>
              </a:rPr>
              <a:t>Thực hiện </a:t>
            </a:r>
            <a:r>
              <a:rPr lang="nl-NL" dirty="0" smtClean="0">
                <a:solidFill>
                  <a:srgbClr val="000099"/>
                </a:solidFill>
              </a:rPr>
              <a:t>đúng kế hoạch </a:t>
            </a:r>
            <a:r>
              <a:rPr lang="nl-NL" dirty="0">
                <a:solidFill>
                  <a:srgbClr val="000099"/>
                </a:solidFill>
              </a:rPr>
              <a:t>học </a:t>
            </a:r>
            <a:r>
              <a:rPr lang="nl-NL" dirty="0" smtClean="0">
                <a:solidFill>
                  <a:srgbClr val="000099"/>
                </a:solidFill>
              </a:rPr>
              <a:t>tập; </a:t>
            </a:r>
            <a:endParaRPr lang="en-US" dirty="0">
              <a:solidFill>
                <a:srgbClr val="000099"/>
              </a:solidFill>
            </a:endParaRPr>
          </a:p>
          <a:p>
            <a:pPr lvl="0"/>
            <a:r>
              <a:rPr lang="nl-NL" dirty="0" smtClean="0">
                <a:solidFill>
                  <a:srgbClr val="000099"/>
                </a:solidFill>
              </a:rPr>
              <a:t>Đóng </a:t>
            </a:r>
            <a:r>
              <a:rPr lang="nl-NL" dirty="0">
                <a:solidFill>
                  <a:srgbClr val="000099"/>
                </a:solidFill>
              </a:rPr>
              <a:t>học phí và lệ phí theo quy định;</a:t>
            </a:r>
            <a:endParaRPr lang="en-US" dirty="0">
              <a:solidFill>
                <a:srgbClr val="000099"/>
              </a:solidFill>
            </a:endParaRPr>
          </a:p>
          <a:p>
            <a:pPr lvl="0"/>
            <a:r>
              <a:rPr lang="nl-NL" dirty="0" smtClean="0">
                <a:solidFill>
                  <a:srgbClr val="000099"/>
                </a:solidFill>
              </a:rPr>
              <a:t>Chấp </a:t>
            </a:r>
            <a:r>
              <a:rPr lang="nl-NL" dirty="0">
                <a:solidFill>
                  <a:srgbClr val="000099"/>
                </a:solidFill>
              </a:rPr>
              <a:t>hành nội quy, quy định đào tạo </a:t>
            </a:r>
            <a:r>
              <a:rPr lang="nl-NL" dirty="0" smtClean="0">
                <a:solidFill>
                  <a:srgbClr val="000099"/>
                </a:solidFill>
              </a:rPr>
              <a:t>của </a:t>
            </a:r>
            <a:r>
              <a:rPr lang="nl-NL" dirty="0">
                <a:solidFill>
                  <a:srgbClr val="000099"/>
                </a:solidFill>
              </a:rPr>
              <a:t>cơ sở đào </a:t>
            </a:r>
            <a:r>
              <a:rPr lang="nl-NL" dirty="0" smtClean="0">
                <a:solidFill>
                  <a:srgbClr val="000099"/>
                </a:solidFill>
              </a:rPr>
              <a:t>tạo và các cơ sở thực hành của nhà trường;</a:t>
            </a:r>
            <a:endParaRPr lang="en-US" dirty="0">
              <a:solidFill>
                <a:srgbClr val="000099"/>
              </a:solidFill>
            </a:endParaRPr>
          </a:p>
          <a:p>
            <a:pPr lvl="0"/>
            <a:r>
              <a:rPr lang="nl-NL" dirty="0">
                <a:solidFill>
                  <a:srgbClr val="000099"/>
                </a:solidFill>
              </a:rPr>
              <a:t>Giữ gìn và bảo vệ tài sản của cơ sở đào tạo;</a:t>
            </a:r>
            <a:endParaRPr lang="en-US" dirty="0">
              <a:solidFill>
                <a:srgbClr val="000099"/>
              </a:solidFill>
            </a:endParaRPr>
          </a:p>
          <a:p>
            <a:pPr lvl="0"/>
            <a:r>
              <a:rPr lang="nl-NL" dirty="0">
                <a:solidFill>
                  <a:srgbClr val="000099"/>
                </a:solidFill>
              </a:rPr>
              <a:t>Thực hiện các nhiệm vụ khác theo quy định của pháp luật.</a:t>
            </a:r>
            <a:endParaRPr lang="en-US" dirty="0">
              <a:solidFill>
                <a:srgbClr val="000099"/>
              </a:solidFill>
            </a:endParaRPr>
          </a:p>
          <a:p>
            <a:pPr lvl="0">
              <a:buNone/>
            </a:pPr>
            <a:endParaRPr lang="en-US" dirty="0"/>
          </a:p>
          <a:p>
            <a:endParaRPr lang="en-US" dirty="0" smtClean="0"/>
          </a:p>
          <a:p>
            <a:endParaRPr lang="en-US" dirty="0"/>
          </a:p>
        </p:txBody>
      </p:sp>
    </p:spTree>
    <p:extLst>
      <p:ext uri="{BB962C8B-B14F-4D97-AF65-F5344CB8AC3E}">
        <p14:creationId xmlns:p14="http://schemas.microsoft.com/office/powerpoint/2010/main" val="232732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Quyền</a:t>
            </a:r>
            <a:r>
              <a:rPr lang="en-US" dirty="0"/>
              <a:t> </a:t>
            </a:r>
            <a:r>
              <a:rPr lang="en-US" dirty="0" err="1"/>
              <a:t>và</a:t>
            </a:r>
            <a:r>
              <a:rPr lang="en-US" dirty="0"/>
              <a:t> </a:t>
            </a:r>
            <a:r>
              <a:rPr lang="en-US" dirty="0" err="1"/>
              <a:t>nhiệm</a:t>
            </a:r>
            <a:r>
              <a:rPr lang="en-US" dirty="0"/>
              <a:t> </a:t>
            </a:r>
            <a:r>
              <a:rPr lang="en-US" dirty="0" err="1"/>
              <a:t>vụ</a:t>
            </a:r>
            <a:r>
              <a:rPr lang="en-US" dirty="0"/>
              <a:t> </a:t>
            </a:r>
            <a:r>
              <a:rPr lang="en-US" dirty="0" err="1"/>
              <a:t>học</a:t>
            </a:r>
            <a:r>
              <a:rPr lang="en-US" dirty="0"/>
              <a:t> </a:t>
            </a:r>
            <a:r>
              <a:rPr lang="en-US" dirty="0" err="1"/>
              <a:t>viên</a:t>
            </a:r>
            <a:endParaRPr lang="en-US" dirty="0"/>
          </a:p>
        </p:txBody>
      </p:sp>
      <p:sp>
        <p:nvSpPr>
          <p:cNvPr id="3" name="Content Placeholder 2"/>
          <p:cNvSpPr>
            <a:spLocks noGrp="1"/>
          </p:cNvSpPr>
          <p:nvPr>
            <p:ph idx="1"/>
          </p:nvPr>
        </p:nvSpPr>
        <p:spPr/>
        <p:txBody>
          <a:bodyPr>
            <a:normAutofit fontScale="77500" lnSpcReduction="20000"/>
          </a:bodyPr>
          <a:lstStyle/>
          <a:p>
            <a:pPr marL="344488" indent="-344488" algn="just">
              <a:buFont typeface="+mj-lt"/>
              <a:buAutoNum type="arabicPeriod" startAt="2"/>
            </a:pPr>
            <a:r>
              <a:rPr lang="nl-NL" dirty="0" smtClean="0">
                <a:solidFill>
                  <a:srgbClr val="000099"/>
                </a:solidFill>
              </a:rPr>
              <a:t>Quyền của học viên</a:t>
            </a:r>
            <a:endParaRPr lang="en-US" dirty="0" smtClean="0">
              <a:solidFill>
                <a:srgbClr val="000099"/>
              </a:solidFill>
            </a:endParaRPr>
          </a:p>
          <a:p>
            <a:pPr lvl="0" algn="just">
              <a:lnSpc>
                <a:spcPct val="170000"/>
              </a:lnSpc>
            </a:pPr>
            <a:r>
              <a:rPr lang="nl-NL" dirty="0">
                <a:solidFill>
                  <a:srgbClr val="000099"/>
                </a:solidFill>
              </a:rPr>
              <a:t>Được cơ sở đào tạo cung cấp đầy đủ, chính xác các thông tin về kết quả học tập và nghiên cứu khoa học của mình;</a:t>
            </a:r>
            <a:endParaRPr lang="en-US" dirty="0">
              <a:solidFill>
                <a:srgbClr val="000099"/>
              </a:solidFill>
            </a:endParaRPr>
          </a:p>
          <a:p>
            <a:pPr lvl="0" algn="just">
              <a:lnSpc>
                <a:spcPct val="170000"/>
              </a:lnSpc>
            </a:pPr>
            <a:r>
              <a:rPr lang="nl-NL" dirty="0">
                <a:solidFill>
                  <a:srgbClr val="000099"/>
                </a:solidFill>
              </a:rPr>
              <a:t>Được sử dụng thư viện, tài liệu khoa học, phòng thí nghiệm, các trang thiết bị và cơ sở vật chất của cơ sở đào tạo và cơ sở phối hợp đào tạo;</a:t>
            </a:r>
            <a:endParaRPr lang="en-US" dirty="0">
              <a:solidFill>
                <a:srgbClr val="000099"/>
              </a:solidFill>
            </a:endParaRPr>
          </a:p>
          <a:p>
            <a:pPr lvl="0" algn="just">
              <a:lnSpc>
                <a:spcPct val="170000"/>
              </a:lnSpc>
            </a:pPr>
            <a:r>
              <a:rPr lang="nl-NL" dirty="0">
                <a:solidFill>
                  <a:srgbClr val="000099"/>
                </a:solidFill>
              </a:rPr>
              <a:t>Được tham gia hoạt động của các đoàn thể, tổ chức xã hội trong cơ sở đào </a:t>
            </a:r>
            <a:r>
              <a:rPr lang="nl-NL" dirty="0" smtClean="0">
                <a:solidFill>
                  <a:srgbClr val="000099"/>
                </a:solidFill>
              </a:rPr>
              <a:t>tạo.</a:t>
            </a:r>
            <a:endParaRPr lang="en-US" dirty="0">
              <a:solidFill>
                <a:srgbClr val="000099"/>
              </a:solidFill>
            </a:endParaRPr>
          </a:p>
          <a:p>
            <a:pPr algn="just"/>
            <a:endParaRPr lang="en-US" dirty="0"/>
          </a:p>
        </p:txBody>
      </p:sp>
    </p:spTree>
    <p:extLst>
      <p:ext uri="{BB962C8B-B14F-4D97-AF65-F5344CB8AC3E}">
        <p14:creationId xmlns:p14="http://schemas.microsoft.com/office/powerpoint/2010/main" val="259867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Chương</a:t>
            </a:r>
            <a:r>
              <a:rPr lang="en-US" dirty="0" smtClean="0"/>
              <a:t> </a:t>
            </a:r>
            <a:r>
              <a:rPr lang="en-US" dirty="0" err="1" smtClean="0"/>
              <a:t>trình</a:t>
            </a:r>
            <a:r>
              <a:rPr lang="en-US" dirty="0" smtClean="0"/>
              <a:t> </a:t>
            </a:r>
            <a:r>
              <a:rPr lang="en-US" dirty="0" err="1" smtClean="0"/>
              <a:t>đào</a:t>
            </a:r>
            <a:r>
              <a:rPr lang="en-US" dirty="0" smtClean="0"/>
              <a:t> </a:t>
            </a:r>
            <a:r>
              <a:rPr lang="en-US" dirty="0" err="1" smtClean="0"/>
              <a:t>tạo</a:t>
            </a:r>
            <a:r>
              <a:rPr lang="en-US" dirty="0" smtClean="0"/>
              <a:t> </a:t>
            </a:r>
            <a:r>
              <a:rPr lang="en-US" dirty="0" err="1" smtClean="0"/>
              <a:t>thạc</a:t>
            </a:r>
            <a:r>
              <a:rPr lang="en-US" dirty="0" smtClean="0"/>
              <a:t> </a:t>
            </a:r>
            <a:r>
              <a:rPr lang="en-US" dirty="0" err="1" smtClean="0"/>
              <a:t>sĩ</a:t>
            </a:r>
            <a:endParaRPr lang="en-US" dirty="0"/>
          </a:p>
        </p:txBody>
      </p:sp>
      <p:sp>
        <p:nvSpPr>
          <p:cNvPr id="3" name="Content Placeholder 2"/>
          <p:cNvSpPr>
            <a:spLocks noGrp="1"/>
          </p:cNvSpPr>
          <p:nvPr>
            <p:ph idx="1"/>
          </p:nvPr>
        </p:nvSpPr>
        <p:spPr/>
        <p:txBody>
          <a:bodyPr>
            <a:normAutofit fontScale="92500"/>
          </a:bodyPr>
          <a:lstStyle/>
          <a:p>
            <a:pPr marL="0" indent="0">
              <a:lnSpc>
                <a:spcPct val="170000"/>
              </a:lnSpc>
              <a:buFont typeface="Arial" charset="0"/>
              <a:buNone/>
            </a:pPr>
            <a:r>
              <a:rPr lang="en-US" b="1" dirty="0" err="1" smtClean="0">
                <a:solidFill>
                  <a:srgbClr val="000099"/>
                </a:solidFill>
                <a:latin typeface="Arial" charset="0"/>
              </a:rPr>
              <a:t>Bao</a:t>
            </a:r>
            <a:r>
              <a:rPr lang="en-US" b="1" dirty="0" smtClean="0">
                <a:solidFill>
                  <a:srgbClr val="000099"/>
                </a:solidFill>
                <a:latin typeface="Arial" charset="0"/>
              </a:rPr>
              <a:t> </a:t>
            </a:r>
            <a:r>
              <a:rPr lang="en-US" b="1" dirty="0" err="1" smtClean="0">
                <a:solidFill>
                  <a:srgbClr val="000099"/>
                </a:solidFill>
                <a:latin typeface="Arial" charset="0"/>
              </a:rPr>
              <a:t>gồm</a:t>
            </a:r>
            <a:r>
              <a:rPr lang="en-US" b="1" dirty="0" smtClean="0">
                <a:solidFill>
                  <a:srgbClr val="000099"/>
                </a:solidFill>
                <a:latin typeface="Arial" charset="0"/>
              </a:rPr>
              <a:t> </a:t>
            </a:r>
            <a:r>
              <a:rPr lang="en-US" b="1" dirty="0" smtClean="0">
                <a:solidFill>
                  <a:srgbClr val="000099"/>
                </a:solidFill>
                <a:latin typeface="Arial" charset="0"/>
              </a:rPr>
              <a:t>55 </a:t>
            </a:r>
            <a:r>
              <a:rPr lang="en-US" b="1" dirty="0" err="1" smtClean="0">
                <a:solidFill>
                  <a:srgbClr val="000099"/>
                </a:solidFill>
                <a:latin typeface="Arial" charset="0"/>
              </a:rPr>
              <a:t>tín</a:t>
            </a:r>
            <a:r>
              <a:rPr lang="en-US" b="1" dirty="0" smtClean="0">
                <a:solidFill>
                  <a:srgbClr val="000099"/>
                </a:solidFill>
                <a:latin typeface="Arial" charset="0"/>
              </a:rPr>
              <a:t> </a:t>
            </a:r>
            <a:r>
              <a:rPr lang="en-US" b="1" dirty="0" err="1" smtClean="0">
                <a:solidFill>
                  <a:srgbClr val="000099"/>
                </a:solidFill>
                <a:latin typeface="Arial" charset="0"/>
              </a:rPr>
              <a:t>chỉ</a:t>
            </a:r>
            <a:r>
              <a:rPr lang="en-US" b="1" dirty="0" smtClean="0">
                <a:solidFill>
                  <a:srgbClr val="000099"/>
                </a:solidFill>
                <a:latin typeface="Arial" charset="0"/>
              </a:rPr>
              <a:t>, </a:t>
            </a:r>
            <a:r>
              <a:rPr lang="en-US" b="1" dirty="0" err="1" smtClean="0">
                <a:solidFill>
                  <a:srgbClr val="000099"/>
                </a:solidFill>
                <a:latin typeface="Arial" charset="0"/>
              </a:rPr>
              <a:t>cụ</a:t>
            </a:r>
            <a:r>
              <a:rPr lang="en-US" b="1" dirty="0" smtClean="0">
                <a:solidFill>
                  <a:srgbClr val="000099"/>
                </a:solidFill>
                <a:latin typeface="Arial" charset="0"/>
              </a:rPr>
              <a:t> </a:t>
            </a:r>
            <a:r>
              <a:rPr lang="en-US" b="1" dirty="0" err="1" smtClean="0">
                <a:solidFill>
                  <a:srgbClr val="000099"/>
                </a:solidFill>
                <a:latin typeface="Arial" charset="0"/>
              </a:rPr>
              <a:t>thể</a:t>
            </a:r>
            <a:r>
              <a:rPr lang="en-US" b="1" dirty="0" smtClean="0">
                <a:solidFill>
                  <a:srgbClr val="000099"/>
                </a:solidFill>
                <a:latin typeface="Arial" charset="0"/>
              </a:rPr>
              <a:t>:</a:t>
            </a:r>
          </a:p>
          <a:p>
            <a:pPr marL="533400" indent="-533400">
              <a:lnSpc>
                <a:spcPct val="170000"/>
              </a:lnSpc>
            </a:pPr>
            <a:r>
              <a:rPr lang="en-US" sz="2400" dirty="0" err="1" smtClean="0">
                <a:solidFill>
                  <a:srgbClr val="000099"/>
                </a:solidFill>
                <a:latin typeface="Arial" charset="0"/>
              </a:rPr>
              <a:t>Các</a:t>
            </a:r>
            <a:r>
              <a:rPr lang="en-US" sz="2400" dirty="0" smtClean="0">
                <a:solidFill>
                  <a:srgbClr val="000099"/>
                </a:solidFill>
                <a:latin typeface="Arial" charset="0"/>
              </a:rPr>
              <a:t> </a:t>
            </a:r>
            <a:r>
              <a:rPr lang="en-US" sz="2400" dirty="0" err="1" smtClean="0">
                <a:solidFill>
                  <a:srgbClr val="000099"/>
                </a:solidFill>
                <a:latin typeface="Arial" charset="0"/>
              </a:rPr>
              <a:t>môn</a:t>
            </a:r>
            <a:r>
              <a:rPr lang="en-US" sz="2400" dirty="0" smtClean="0">
                <a:solidFill>
                  <a:srgbClr val="000099"/>
                </a:solidFill>
                <a:latin typeface="Arial" charset="0"/>
              </a:rPr>
              <a:t> </a:t>
            </a:r>
            <a:r>
              <a:rPr lang="en-US" sz="2400" dirty="0" err="1" smtClean="0">
                <a:solidFill>
                  <a:srgbClr val="000099"/>
                </a:solidFill>
                <a:latin typeface="Arial" charset="0"/>
              </a:rPr>
              <a:t>chung</a:t>
            </a:r>
            <a:r>
              <a:rPr lang="en-US" sz="2400" dirty="0" smtClean="0">
                <a:solidFill>
                  <a:srgbClr val="000099"/>
                </a:solidFill>
                <a:latin typeface="Arial" charset="0"/>
              </a:rPr>
              <a:t> (</a:t>
            </a:r>
            <a:r>
              <a:rPr lang="en-US" sz="2400" dirty="0" err="1" smtClean="0">
                <a:solidFill>
                  <a:srgbClr val="000099"/>
                </a:solidFill>
                <a:latin typeface="Arial" charset="0"/>
              </a:rPr>
              <a:t>Triết</a:t>
            </a:r>
            <a:r>
              <a:rPr lang="en-US" sz="2400" dirty="0" smtClean="0">
                <a:solidFill>
                  <a:srgbClr val="000099"/>
                </a:solidFill>
                <a:latin typeface="Arial" charset="0"/>
              </a:rPr>
              <a:t>; NCKH; Tin/PPSP): 12,7% </a:t>
            </a:r>
            <a:r>
              <a:rPr lang="en-US" sz="2400" dirty="0" smtClean="0">
                <a:solidFill>
                  <a:srgbClr val="000099"/>
                </a:solidFill>
                <a:latin typeface="Arial" charset="0"/>
              </a:rPr>
              <a:t>(8 </a:t>
            </a:r>
            <a:r>
              <a:rPr lang="en-US" sz="2400" dirty="0" smtClean="0">
                <a:solidFill>
                  <a:srgbClr val="000099"/>
                </a:solidFill>
                <a:latin typeface="Arial" charset="0"/>
              </a:rPr>
              <a:t>TC); </a:t>
            </a:r>
          </a:p>
          <a:p>
            <a:pPr marL="533400" indent="-533400">
              <a:lnSpc>
                <a:spcPct val="170000"/>
              </a:lnSpc>
            </a:pPr>
            <a:r>
              <a:rPr lang="en-US" dirty="0" err="1" smtClean="0">
                <a:solidFill>
                  <a:srgbClr val="000099"/>
                </a:solidFill>
                <a:latin typeface="Arial" charset="0"/>
              </a:rPr>
              <a:t>Các</a:t>
            </a:r>
            <a:r>
              <a:rPr lang="en-US" dirty="0" smtClean="0">
                <a:solidFill>
                  <a:srgbClr val="000099"/>
                </a:solidFill>
                <a:latin typeface="Arial" charset="0"/>
              </a:rPr>
              <a:t> </a:t>
            </a:r>
            <a:r>
              <a:rPr lang="en-US" dirty="0" err="1" smtClean="0">
                <a:solidFill>
                  <a:srgbClr val="000099"/>
                </a:solidFill>
                <a:latin typeface="Arial" charset="0"/>
              </a:rPr>
              <a:t>môn</a:t>
            </a:r>
            <a:r>
              <a:rPr lang="en-US" dirty="0" smtClean="0">
                <a:solidFill>
                  <a:srgbClr val="000099"/>
                </a:solidFill>
                <a:latin typeface="Arial" charset="0"/>
              </a:rPr>
              <a:t> </a:t>
            </a:r>
            <a:r>
              <a:rPr lang="en-US" dirty="0" err="1" smtClean="0">
                <a:solidFill>
                  <a:srgbClr val="000099"/>
                </a:solidFill>
                <a:latin typeface="Arial" charset="0"/>
              </a:rPr>
              <a:t>cơ</a:t>
            </a:r>
            <a:r>
              <a:rPr lang="en-US" dirty="0" smtClean="0">
                <a:solidFill>
                  <a:srgbClr val="000099"/>
                </a:solidFill>
                <a:latin typeface="Arial" charset="0"/>
              </a:rPr>
              <a:t> </a:t>
            </a:r>
            <a:r>
              <a:rPr lang="en-US" dirty="0" err="1" smtClean="0">
                <a:solidFill>
                  <a:srgbClr val="000099"/>
                </a:solidFill>
                <a:latin typeface="Arial" charset="0"/>
              </a:rPr>
              <a:t>sở</a:t>
            </a:r>
            <a:r>
              <a:rPr lang="en-US" dirty="0" smtClean="0">
                <a:solidFill>
                  <a:srgbClr val="000099"/>
                </a:solidFill>
                <a:latin typeface="Arial" charset="0"/>
              </a:rPr>
              <a:t> 1 </a:t>
            </a:r>
            <a:r>
              <a:rPr lang="en-US" dirty="0" err="1" smtClean="0">
                <a:solidFill>
                  <a:srgbClr val="000099"/>
                </a:solidFill>
                <a:latin typeface="Arial" charset="0"/>
              </a:rPr>
              <a:t>và</a:t>
            </a:r>
            <a:r>
              <a:rPr lang="en-US" dirty="0" smtClean="0">
                <a:solidFill>
                  <a:srgbClr val="000099"/>
                </a:solidFill>
                <a:latin typeface="Arial" charset="0"/>
              </a:rPr>
              <a:t> 2: 7,1% (4 TC); </a:t>
            </a:r>
          </a:p>
          <a:p>
            <a:pPr marL="533400" indent="-533400">
              <a:lnSpc>
                <a:spcPct val="170000"/>
              </a:lnSpc>
            </a:pPr>
            <a:r>
              <a:rPr lang="en-US" dirty="0" err="1" smtClean="0">
                <a:solidFill>
                  <a:srgbClr val="000099"/>
                </a:solidFill>
                <a:latin typeface="Arial" charset="0"/>
              </a:rPr>
              <a:t>Các</a:t>
            </a:r>
            <a:r>
              <a:rPr lang="en-US" dirty="0" smtClean="0">
                <a:solidFill>
                  <a:srgbClr val="000099"/>
                </a:solidFill>
                <a:latin typeface="Arial" charset="0"/>
              </a:rPr>
              <a:t> </a:t>
            </a:r>
            <a:r>
              <a:rPr lang="en-US" dirty="0" err="1" smtClean="0">
                <a:solidFill>
                  <a:srgbClr val="000099"/>
                </a:solidFill>
                <a:latin typeface="Arial" charset="0"/>
              </a:rPr>
              <a:t>môn</a:t>
            </a:r>
            <a:r>
              <a:rPr lang="en-US" dirty="0" smtClean="0">
                <a:solidFill>
                  <a:srgbClr val="000099"/>
                </a:solidFill>
                <a:latin typeface="Arial" charset="0"/>
              </a:rPr>
              <a:t> </a:t>
            </a:r>
            <a:r>
              <a:rPr lang="en-US" dirty="0" err="1" smtClean="0">
                <a:solidFill>
                  <a:srgbClr val="000099"/>
                </a:solidFill>
                <a:latin typeface="Arial" charset="0"/>
              </a:rPr>
              <a:t>hỗ</a:t>
            </a:r>
            <a:r>
              <a:rPr lang="en-US" dirty="0" smtClean="0">
                <a:solidFill>
                  <a:srgbClr val="000099"/>
                </a:solidFill>
                <a:latin typeface="Arial" charset="0"/>
              </a:rPr>
              <a:t> </a:t>
            </a:r>
            <a:r>
              <a:rPr lang="en-US" dirty="0" err="1" smtClean="0">
                <a:solidFill>
                  <a:srgbClr val="000099"/>
                </a:solidFill>
                <a:latin typeface="Arial" charset="0"/>
              </a:rPr>
              <a:t>trợ</a:t>
            </a:r>
            <a:r>
              <a:rPr lang="en-US" dirty="0" smtClean="0">
                <a:solidFill>
                  <a:srgbClr val="000099"/>
                </a:solidFill>
                <a:latin typeface="Arial" charset="0"/>
              </a:rPr>
              <a:t>: 7,1% (4 TC); </a:t>
            </a:r>
          </a:p>
          <a:p>
            <a:pPr marL="533400" indent="-533400">
              <a:lnSpc>
                <a:spcPct val="170000"/>
              </a:lnSpc>
            </a:pPr>
            <a:r>
              <a:rPr lang="en-US" dirty="0" err="1" smtClean="0">
                <a:solidFill>
                  <a:srgbClr val="000099"/>
                </a:solidFill>
                <a:latin typeface="Arial" charset="0"/>
              </a:rPr>
              <a:t>Các</a:t>
            </a:r>
            <a:r>
              <a:rPr lang="en-US" dirty="0" smtClean="0">
                <a:solidFill>
                  <a:srgbClr val="000099"/>
                </a:solidFill>
                <a:latin typeface="Arial" charset="0"/>
              </a:rPr>
              <a:t> </a:t>
            </a:r>
            <a:r>
              <a:rPr lang="en-US" dirty="0" err="1" smtClean="0">
                <a:solidFill>
                  <a:srgbClr val="000099"/>
                </a:solidFill>
                <a:latin typeface="Arial" charset="0"/>
              </a:rPr>
              <a:t>môn</a:t>
            </a:r>
            <a:r>
              <a:rPr lang="en-US" dirty="0" smtClean="0">
                <a:solidFill>
                  <a:srgbClr val="000099"/>
                </a:solidFill>
                <a:latin typeface="Arial" charset="0"/>
              </a:rPr>
              <a:t> </a:t>
            </a:r>
            <a:r>
              <a:rPr lang="en-US" dirty="0" err="1" smtClean="0">
                <a:solidFill>
                  <a:srgbClr val="000099"/>
                </a:solidFill>
                <a:latin typeface="Arial" charset="0"/>
              </a:rPr>
              <a:t>chuyên</a:t>
            </a:r>
            <a:r>
              <a:rPr lang="en-US" dirty="0" smtClean="0">
                <a:solidFill>
                  <a:srgbClr val="000099"/>
                </a:solidFill>
                <a:latin typeface="Arial" charset="0"/>
              </a:rPr>
              <a:t> </a:t>
            </a:r>
            <a:r>
              <a:rPr lang="en-US" dirty="0" err="1" smtClean="0">
                <a:solidFill>
                  <a:srgbClr val="000099"/>
                </a:solidFill>
                <a:latin typeface="Arial" charset="0"/>
              </a:rPr>
              <a:t>ngành</a:t>
            </a:r>
            <a:r>
              <a:rPr lang="en-US" dirty="0" smtClean="0">
                <a:solidFill>
                  <a:srgbClr val="000099"/>
                </a:solidFill>
                <a:latin typeface="Arial" charset="0"/>
              </a:rPr>
              <a:t>: 49% </a:t>
            </a:r>
            <a:r>
              <a:rPr lang="en-US" dirty="0" smtClean="0">
                <a:solidFill>
                  <a:srgbClr val="000099"/>
                </a:solidFill>
                <a:latin typeface="Arial" charset="0"/>
              </a:rPr>
              <a:t>(30 </a:t>
            </a:r>
            <a:r>
              <a:rPr lang="en-US" dirty="0" smtClean="0">
                <a:solidFill>
                  <a:srgbClr val="000099"/>
                </a:solidFill>
                <a:latin typeface="Arial" charset="0"/>
              </a:rPr>
              <a:t>TC);</a:t>
            </a:r>
          </a:p>
          <a:p>
            <a:pPr marL="533400" indent="-533400">
              <a:lnSpc>
                <a:spcPct val="170000"/>
              </a:lnSpc>
            </a:pPr>
            <a:r>
              <a:rPr lang="en-US" dirty="0" smtClean="0">
                <a:solidFill>
                  <a:srgbClr val="000099"/>
                </a:solidFill>
                <a:latin typeface="Arial" charset="0"/>
              </a:rPr>
              <a:t> </a:t>
            </a:r>
            <a:r>
              <a:rPr lang="en-US" dirty="0" err="1" smtClean="0">
                <a:solidFill>
                  <a:srgbClr val="000099"/>
                </a:solidFill>
                <a:latin typeface="Arial" charset="0"/>
              </a:rPr>
              <a:t>Luận</a:t>
            </a:r>
            <a:r>
              <a:rPr lang="en-US" dirty="0" smtClean="0">
                <a:solidFill>
                  <a:srgbClr val="000099"/>
                </a:solidFill>
                <a:latin typeface="Arial" charset="0"/>
              </a:rPr>
              <a:t> </a:t>
            </a:r>
            <a:r>
              <a:rPr lang="en-US" dirty="0" err="1" smtClean="0">
                <a:solidFill>
                  <a:srgbClr val="000099"/>
                </a:solidFill>
                <a:latin typeface="Arial" charset="0"/>
              </a:rPr>
              <a:t>văn</a:t>
            </a:r>
            <a:r>
              <a:rPr lang="en-US" dirty="0" smtClean="0">
                <a:solidFill>
                  <a:srgbClr val="000099"/>
                </a:solidFill>
                <a:latin typeface="Arial" charset="0"/>
              </a:rPr>
              <a:t>: 24,1% (</a:t>
            </a:r>
            <a:r>
              <a:rPr lang="en-US" dirty="0" smtClean="0">
                <a:solidFill>
                  <a:srgbClr val="000099"/>
                </a:solidFill>
                <a:latin typeface="Arial" charset="0"/>
              </a:rPr>
              <a:t>13 </a:t>
            </a:r>
            <a:r>
              <a:rPr lang="en-US" dirty="0" smtClean="0">
                <a:solidFill>
                  <a:srgbClr val="000099"/>
                </a:solidFill>
                <a:latin typeface="Arial" charset="0"/>
              </a:rPr>
              <a:t>TC).</a:t>
            </a:r>
          </a:p>
          <a:p>
            <a:endParaRPr lang="en-US" dirty="0" smtClean="0"/>
          </a:p>
          <a:p>
            <a:endParaRPr lang="en-US" dirty="0"/>
          </a:p>
        </p:txBody>
      </p:sp>
    </p:spTree>
    <p:extLst>
      <p:ext uri="{BB962C8B-B14F-4D97-AF65-F5344CB8AC3E}">
        <p14:creationId xmlns:p14="http://schemas.microsoft.com/office/powerpoint/2010/main" val="267042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2517</TotalTime>
  <Words>1473</Words>
  <Application>Microsoft Office PowerPoint</Application>
  <PresentationFormat>On-screen Show (4:3)</PresentationFormat>
  <Paragraphs>137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QUY CHẾ ĐÀO TẠO VÀ MỘT SỐ LƯU Ý  KHI HỌC TẠI TRƯỜNG ĐẠI HỌC Y HÀ NỘI</vt:lpstr>
      <vt:lpstr>HMU: Thành lập năm 1902  Hiệu trưởng đầu tiên: Dr Alexandre Yersin 15/11/2020: Kỷ niệm 118 năm thành lập trường</vt:lpstr>
      <vt:lpstr>HMU</vt:lpstr>
      <vt:lpstr>PHÒNG QUẢN LÝ ĐÀO TẠO SAU ĐẠI HỌC</vt:lpstr>
      <vt:lpstr>PHÒNG QUẢN LÝ ĐÀO TẠO SAU ĐẠI HỌC</vt:lpstr>
      <vt:lpstr>Thời gian và Cơ sở đào tạo</vt:lpstr>
      <vt:lpstr>Quyền và nhiệm vụ học viên</vt:lpstr>
      <vt:lpstr>Quyền và nhiệm vụ học viên</vt:lpstr>
      <vt:lpstr>Chương trình đào tạo thạc sĩ</vt:lpstr>
      <vt:lpstr>Tổ chức đào tạo</vt:lpstr>
      <vt:lpstr>Tổ chức đào tạo</vt:lpstr>
      <vt:lpstr>Bảo vệ đề cương và luận văn</vt:lpstr>
      <vt:lpstr>Thay đổi trong quá trình đào tạo</vt:lpstr>
      <vt:lpstr>Thay đổi trong quá trình đào tạo</vt:lpstr>
      <vt:lpstr>Thay đổi trong quá trình đào tạo</vt:lpstr>
      <vt:lpstr>Thay đổi trong quá trình đào tạo</vt:lpstr>
      <vt:lpstr>Quy chế khen thưởng+kỷ luật</vt:lpstr>
      <vt:lpstr>Quy chế khen thưởng+kỷ luật</vt:lpstr>
      <vt:lpstr>Quy chế khen thưởng+kỷ luật</vt:lpstr>
      <vt:lpstr>Quy chế khen thưởng+kỷ luật</vt:lpstr>
      <vt:lpstr>Khen thưởng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ĐIỂM TRONG QUẢN LÝ ĐÀO TẠO TRÌNH ĐỘ THẠC SĨ</dc:title>
  <dc:creator>Admin</dc:creator>
  <cp:lastModifiedBy>Thanh</cp:lastModifiedBy>
  <cp:revision>75</cp:revision>
  <dcterms:created xsi:type="dcterms:W3CDTF">2013-11-15T07:42:22Z</dcterms:created>
  <dcterms:modified xsi:type="dcterms:W3CDTF">2020-10-15T03:22:46Z</dcterms:modified>
</cp:coreProperties>
</file>